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56" r:id="rId2"/>
    <p:sldId id="330" r:id="rId3"/>
    <p:sldId id="331" r:id="rId4"/>
    <p:sldId id="335" r:id="rId5"/>
    <p:sldId id="327" r:id="rId6"/>
    <p:sldId id="334" r:id="rId7"/>
    <p:sldId id="326" r:id="rId8"/>
    <p:sldId id="329" r:id="rId9"/>
    <p:sldId id="332" r:id="rId10"/>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C048EC7-7A5A-4ABD-A115-9BAA9B14DAA1}">
          <p14:sldIdLst>
            <p14:sldId id="256"/>
            <p14:sldId id="330"/>
            <p14:sldId id="331"/>
            <p14:sldId id="335"/>
            <p14:sldId id="327"/>
          </p14:sldIdLst>
        </p14:section>
        <p14:section name="Section sans titre" id="{7BEED2B1-A742-42D9-B808-9F3F41405B6C}">
          <p14:sldIdLst>
            <p14:sldId id="334"/>
            <p14:sldId id="326"/>
            <p14:sldId id="329"/>
            <p14:sldId id="3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FFCC00"/>
    <a:srgbClr val="FF5050"/>
    <a:srgbClr val="00CCFF"/>
    <a:srgbClr val="CC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94660" autoAdjust="0"/>
  </p:normalViewPr>
  <p:slideViewPr>
    <p:cSldViewPr>
      <p:cViewPr varScale="1">
        <p:scale>
          <a:sx n="72" d="100"/>
          <a:sy n="72" d="100"/>
        </p:scale>
        <p:origin x="660" y="78"/>
      </p:cViewPr>
      <p:guideLst>
        <p:guide orient="horz" pos="2160"/>
        <p:guide pos="2880"/>
      </p:guideLst>
    </p:cSldViewPr>
  </p:slideViewPr>
  <p:outlineViewPr>
    <p:cViewPr>
      <p:scale>
        <a:sx n="33" d="100"/>
        <a:sy n="33" d="100"/>
      </p:scale>
      <p:origin x="0" y="156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lang="fr-FR"/>
          </a:p>
        </p:txBody>
      </p:sp>
      <p:sp>
        <p:nvSpPr>
          <p:cNvPr id="3" name="Espace réservé de la date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1AF49949-C0C8-43C1-845B-CCDCF6936D74}" type="datetimeFigureOut">
              <a:rPr lang="fr-FR" smtClean="0"/>
              <a:t>02/04/2020</a:t>
            </a:fld>
            <a:endParaRPr lang="fr-FR"/>
          </a:p>
        </p:txBody>
      </p:sp>
      <p:sp>
        <p:nvSpPr>
          <p:cNvPr id="4" name="Espace réservé de l'image des diapositives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fr-FR"/>
          </a:p>
        </p:txBody>
      </p:sp>
      <p:sp>
        <p:nvSpPr>
          <p:cNvPr id="5" name="Espace réservé des commentaires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4EC17B62-A9F5-41E4-A110-BD6D98D52002}" type="slidenum">
              <a:rPr lang="fr-FR" smtClean="0"/>
              <a:t>‹N°›</a:t>
            </a:fld>
            <a:endParaRPr lang="fr-FR"/>
          </a:p>
        </p:txBody>
      </p:sp>
    </p:spTree>
    <p:extLst>
      <p:ext uri="{BB962C8B-B14F-4D97-AF65-F5344CB8AC3E}">
        <p14:creationId xmlns:p14="http://schemas.microsoft.com/office/powerpoint/2010/main" val="140873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2991" y="0"/>
            <a:ext cx="9142412" cy="3141663"/>
          </a:xfrm>
          <a:prstGeom prst="rect">
            <a:avLst/>
          </a:prstGeom>
          <a:solidFill>
            <a:schemeClr val="accent6">
              <a:lumMod val="75000"/>
            </a:schemeClr>
          </a:solidFill>
          <a:ln>
            <a:noFill/>
          </a:ln>
          <a:effectLst/>
        </p:spPr>
        <p:txBody>
          <a:bodyPr lIns="91283" tIns="45640" rIns="91283" bIns="45640" anchor="ctr"/>
          <a:lstStyle/>
          <a:p>
            <a:pPr algn="ctr">
              <a:spcBef>
                <a:spcPct val="50000"/>
              </a:spcBef>
              <a:defRPr/>
            </a:pPr>
            <a:endParaRPr lang="fr-FR" altLang="fr-FR" sz="3200" b="1" dirty="0">
              <a:solidFill>
                <a:srgbClr val="FFC000"/>
              </a:solidFill>
              <a:latin typeface="Arial" charset="0"/>
              <a:cs typeface="+mn-cs"/>
            </a:endParaRPr>
          </a:p>
          <a:p>
            <a:pPr algn="ctr">
              <a:spcBef>
                <a:spcPct val="50000"/>
              </a:spcBef>
              <a:defRPr/>
            </a:pPr>
            <a:endParaRPr lang="fr-FR" altLang="fr-FR" sz="3200" b="1" dirty="0">
              <a:solidFill>
                <a:srgbClr val="FFC000"/>
              </a:solidFill>
              <a:latin typeface="Arial" charset="0"/>
              <a:cs typeface="+mn-cs"/>
            </a:endParaRPr>
          </a:p>
        </p:txBody>
      </p:sp>
      <p:sp>
        <p:nvSpPr>
          <p:cNvPr id="2" name="Titre 1"/>
          <p:cNvSpPr>
            <a:spLocks noGrp="1"/>
          </p:cNvSpPr>
          <p:nvPr>
            <p:ph type="ctrTitle"/>
          </p:nvPr>
        </p:nvSpPr>
        <p:spPr>
          <a:xfrm>
            <a:off x="467544" y="1570831"/>
            <a:ext cx="7772400" cy="1470025"/>
          </a:xfrm>
        </p:spPr>
        <p:txBody>
          <a:bodyPr>
            <a:normAutofit/>
          </a:bodyPr>
          <a:lstStyle>
            <a:lvl1pPr>
              <a:defRPr sz="3200" b="1">
                <a:solidFill>
                  <a:schemeClr val="bg1"/>
                </a:solidFill>
                <a:latin typeface="+mj-lt"/>
              </a:defRPr>
            </a:lvl1p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lvl1pPr>
              <a:defRPr>
                <a:latin typeface="+mj-lt"/>
              </a:defRPr>
            </a:lvl1pPr>
          </a:lstStyle>
          <a:p>
            <a:fld id="{6894E54D-0F80-4EC5-8C86-A2D42E0CC391}" type="datetime1">
              <a:rPr lang="fr-FR" smtClean="0"/>
              <a:t>02/04/2020</a:t>
            </a:fld>
            <a:endParaRPr lang="fr-FR"/>
          </a:p>
        </p:txBody>
      </p:sp>
      <p:sp>
        <p:nvSpPr>
          <p:cNvPr id="5" name="Espace réservé du pied de page 4"/>
          <p:cNvSpPr>
            <a:spLocks noGrp="1"/>
          </p:cNvSpPr>
          <p:nvPr>
            <p:ph type="ftr" sz="quarter" idx="11"/>
          </p:nvPr>
        </p:nvSpPr>
        <p:spPr>
          <a:xfrm>
            <a:off x="2915816" y="6360894"/>
            <a:ext cx="2895600" cy="365125"/>
          </a:xfrm>
        </p:spPr>
        <p:txBody>
          <a:bodyPr/>
          <a:lstStyle>
            <a:lvl1pPr>
              <a:defRPr>
                <a:latin typeface="+mj-lt"/>
              </a:defRPr>
            </a:lvl1pPr>
          </a:lstStyle>
          <a:p>
            <a:r>
              <a:rPr lang="fr-FR"/>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676837" y="6368613"/>
            <a:ext cx="981472" cy="365125"/>
          </a:xfrm>
        </p:spPr>
        <p:txBody>
          <a:bodyPr/>
          <a:lstStyle>
            <a:lvl1pPr>
              <a:defRPr>
                <a:latin typeface="+mj-lt"/>
              </a:defRPr>
            </a:lvl1pPr>
          </a:lstStyle>
          <a:p>
            <a:fld id="{9666F9E8-16D1-4D82-941D-D24C9BAC6F29}" type="slidenum">
              <a:rPr lang="fr-FR" smtClean="0"/>
              <a:pPr/>
              <a:t>‹N°›</a:t>
            </a:fld>
            <a:endParaRPr lang="fr-FR"/>
          </a:p>
        </p:txBody>
      </p:sp>
      <p:pic>
        <p:nvPicPr>
          <p:cNvPr id="10"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045076"/>
            <a:ext cx="132447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50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46802"/>
            <a:ext cx="8229600" cy="706090"/>
          </a:xfrm>
        </p:spPr>
        <p:txBody>
          <a:bodyPr>
            <a:normAutofit/>
          </a:bodyPr>
          <a:lstStyle>
            <a:lvl1pPr algn="r">
              <a:defRPr sz="2800" b="1">
                <a:solidFill>
                  <a:schemeClr val="tx1">
                    <a:lumMod val="75000"/>
                    <a:lumOff val="25000"/>
                  </a:schemeClr>
                </a:solidFill>
                <a:latin typeface="+mj-lt"/>
              </a:defRPr>
            </a:lvl1pPr>
          </a:lstStyle>
          <a:p>
            <a:r>
              <a:rPr lang="fr-FR" dirty="0"/>
              <a:t>Modifiez le style du titre</a:t>
            </a:r>
          </a:p>
        </p:txBody>
      </p:sp>
      <p:sp>
        <p:nvSpPr>
          <p:cNvPr id="3" name="Espace réservé du contenu 2"/>
          <p:cNvSpPr>
            <a:spLocks noGrp="1"/>
          </p:cNvSpPr>
          <p:nvPr>
            <p:ph idx="1"/>
          </p:nvPr>
        </p:nvSpPr>
        <p:spPr/>
        <p:txBody>
          <a:bodyPr/>
          <a:lstStyle>
            <a:lvl1pPr marL="342900" indent="-342900">
              <a:buClr>
                <a:schemeClr val="accent6">
                  <a:lumMod val="75000"/>
                </a:schemeClr>
              </a:buClr>
              <a:buFont typeface="Wingdings" panose="05000000000000000000" pitchFamily="2" charset="2"/>
              <a:buChar char="q"/>
              <a:defRPr sz="2400">
                <a:solidFill>
                  <a:schemeClr val="tx1">
                    <a:lumMod val="75000"/>
                    <a:lumOff val="25000"/>
                  </a:schemeClr>
                </a:solidFill>
                <a:latin typeface="+mj-lt"/>
              </a:defRPr>
            </a:lvl1pPr>
            <a:lvl2pPr marL="742950" indent="-285750">
              <a:buClr>
                <a:schemeClr val="accent6">
                  <a:lumMod val="75000"/>
                </a:schemeClr>
              </a:buClr>
              <a:buFont typeface="Wingdings 3" panose="05040102010807070707" pitchFamily="18" charset="2"/>
              <a:buChar char=""/>
              <a:defRPr sz="2000">
                <a:solidFill>
                  <a:schemeClr val="tx1">
                    <a:lumMod val="75000"/>
                    <a:lumOff val="25000"/>
                  </a:schemeClr>
                </a:solidFill>
                <a:latin typeface="+mj-lt"/>
              </a:defRPr>
            </a:lvl2pPr>
            <a:lvl3pPr>
              <a:buClr>
                <a:schemeClr val="accent6">
                  <a:lumMod val="75000"/>
                </a:schemeClr>
              </a:buClr>
              <a:defRPr sz="1800">
                <a:solidFill>
                  <a:schemeClr val="tx1">
                    <a:lumMod val="75000"/>
                    <a:lumOff val="25000"/>
                  </a:schemeClr>
                </a:solidFill>
                <a:latin typeface="+mj-lt"/>
              </a:defRPr>
            </a:lvl3pPr>
            <a:lvl4pPr>
              <a:buClr>
                <a:schemeClr val="accent6">
                  <a:lumMod val="75000"/>
                </a:schemeClr>
              </a:buClr>
              <a:defRPr sz="1600">
                <a:solidFill>
                  <a:schemeClr val="tx1">
                    <a:lumMod val="75000"/>
                    <a:lumOff val="25000"/>
                  </a:schemeClr>
                </a:solidFill>
                <a:latin typeface="+mj-lt"/>
              </a:defRPr>
            </a:lvl4pPr>
            <a:lvl5pPr>
              <a:buClr>
                <a:schemeClr val="accent6">
                  <a:lumMod val="75000"/>
                </a:schemeClr>
              </a:buClr>
              <a:defRPr sz="1400">
                <a:solidFill>
                  <a:schemeClr val="tx1">
                    <a:lumMod val="75000"/>
                    <a:lumOff val="25000"/>
                  </a:schemeClr>
                </a:solidFill>
                <a:latin typeface="+mj-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323528" y="6309320"/>
            <a:ext cx="2133600" cy="365125"/>
          </a:xfrm>
        </p:spPr>
        <p:txBody>
          <a:bodyPr/>
          <a:lstStyle>
            <a:lvl1pPr>
              <a:defRPr>
                <a:latin typeface="+mj-lt"/>
              </a:defRPr>
            </a:lvl1pPr>
          </a:lstStyle>
          <a:p>
            <a:fld id="{74147903-B002-4955-84FC-7C16144BFAFD}" type="datetime1">
              <a:rPr lang="fr-FR" smtClean="0"/>
              <a:t>02/04/2020</a:t>
            </a:fld>
            <a:endParaRPr lang="fr-FR" dirty="0"/>
          </a:p>
        </p:txBody>
      </p:sp>
      <p:sp>
        <p:nvSpPr>
          <p:cNvPr id="5" name="Espace réservé du pied de page 4"/>
          <p:cNvSpPr>
            <a:spLocks noGrp="1"/>
          </p:cNvSpPr>
          <p:nvPr>
            <p:ph type="ftr" sz="quarter" idx="11"/>
          </p:nvPr>
        </p:nvSpPr>
        <p:spPr>
          <a:xfrm>
            <a:off x="3347864" y="6309320"/>
            <a:ext cx="2895600" cy="365125"/>
          </a:xfrm>
        </p:spPr>
        <p:txBody>
          <a:bodyPr/>
          <a:lstStyle>
            <a:lvl1pPr>
              <a:defRPr>
                <a:latin typeface="+mj-lt"/>
              </a:defRPr>
            </a:lvl1pPr>
          </a:lstStyle>
          <a:p>
            <a:r>
              <a:rPr lang="fr-FR"/>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948264" y="6309320"/>
            <a:ext cx="733032" cy="365125"/>
          </a:xfrm>
        </p:spPr>
        <p:txBody>
          <a:bodyPr/>
          <a:lstStyle>
            <a:lvl1pPr>
              <a:defRPr>
                <a:latin typeface="+mj-lt"/>
              </a:defRPr>
            </a:lvl1pPr>
          </a:lstStyle>
          <a:p>
            <a:fld id="{9666F9E8-16D1-4D82-941D-D24C9BAC6F29}" type="slidenum">
              <a:rPr lang="fr-FR" smtClean="0"/>
              <a:pPr/>
              <a:t>‹N°›</a:t>
            </a:fld>
            <a:endParaRPr lang="fr-FR" dirty="0"/>
          </a:p>
        </p:txBody>
      </p:sp>
      <p:pic>
        <p:nvPicPr>
          <p:cNvPr id="7"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65" y="5974343"/>
            <a:ext cx="132447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userDrawn="1"/>
        </p:nvCxnSpPr>
        <p:spPr>
          <a:xfrm>
            <a:off x="0" y="764704"/>
            <a:ext cx="9144000"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87696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214BC-96DD-4190-AA4A-68A25160151C}" type="datetime1">
              <a:rPr lang="fr-FR" smtClean="0"/>
              <a:t>02/04/2020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Copil national Accès aux droits et aux soins   02 juillet 2019</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6F9E8-16D1-4D82-941D-D24C9BAC6F29}" type="slidenum">
              <a:rPr lang="fr-FR" smtClean="0"/>
              <a:t>‹N°›</a:t>
            </a:fld>
            <a:endParaRPr lang="fr-FR"/>
          </a:p>
        </p:txBody>
      </p:sp>
    </p:spTree>
    <p:extLst>
      <p:ext uri="{BB962C8B-B14F-4D97-AF65-F5344CB8AC3E}">
        <p14:creationId xmlns:p14="http://schemas.microsoft.com/office/powerpoint/2010/main" val="215144180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meli.fr/assure/actualites/covid-19-extension-du-teleservice-declareamelifr-aux-personnes-risque-ele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jpeg"/><Relationship Id="rId2" Type="http://schemas.openxmlformats.org/officeDocument/2006/relationships/hyperlink" Target="mailto:referentcpam.cpam-belfort@assurance-maladie.fr"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1570831"/>
            <a:ext cx="7772400" cy="1470025"/>
          </a:xfrm>
        </p:spPr>
        <p:txBody>
          <a:bodyPr>
            <a:normAutofit fontScale="90000"/>
          </a:bodyPr>
          <a:lstStyle/>
          <a:p>
            <a:r>
              <a:rPr lang="fr-FR" sz="3600" dirty="0"/>
              <a:t>Droits et prestations de l’Assurance Maladie</a:t>
            </a:r>
            <a:br>
              <a:rPr lang="fr-FR" sz="3600" dirty="0"/>
            </a:br>
            <a:r>
              <a:rPr lang="fr-FR" sz="3600" dirty="0"/>
              <a:t>à compter du 12 mars 2020</a:t>
            </a:r>
            <a:endParaRPr lang="fr-FR" sz="2200" i="1" dirty="0"/>
          </a:p>
        </p:txBody>
      </p:sp>
      <p:sp>
        <p:nvSpPr>
          <p:cNvPr id="3" name="Sous-titre 2"/>
          <p:cNvSpPr>
            <a:spLocks noGrp="1"/>
          </p:cNvSpPr>
          <p:nvPr>
            <p:ph type="subTitle" idx="1"/>
          </p:nvPr>
        </p:nvSpPr>
        <p:spPr>
          <a:xfrm>
            <a:off x="1259632" y="3429000"/>
            <a:ext cx="5904656" cy="2592288"/>
          </a:xfrm>
        </p:spPr>
        <p:txBody>
          <a:bodyPr>
            <a:normAutofit fontScale="47500" lnSpcReduction="20000"/>
          </a:bodyPr>
          <a:lstStyle/>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Affiliation, ouverture de droits de base, ALD</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Complémentaire santé solidaire</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AME et soins urgents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Autres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Accès aux soins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https://declare.ameli.fr</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Contacter la CPAM du Territoire-de-Belfort (assurés sociaux)</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Compte </a:t>
            </a:r>
            <a:r>
              <a:rPr lang="fr-FR" sz="2800" dirty="0" err="1">
                <a:solidFill>
                  <a:schemeClr val="tx1">
                    <a:lumMod val="75000"/>
                    <a:lumOff val="25000"/>
                  </a:schemeClr>
                </a:solidFill>
              </a:rPr>
              <a:t>ameli</a:t>
            </a:r>
            <a:endParaRPr lang="fr-FR" sz="2800" dirty="0">
              <a:solidFill>
                <a:schemeClr val="tx1">
                  <a:lumMod val="75000"/>
                  <a:lumOff val="25000"/>
                </a:schemeClr>
              </a:solidFill>
            </a:endParaRPr>
          </a:p>
          <a:p>
            <a:pPr marL="571500" indent="-571500" algn="l">
              <a:lnSpc>
                <a:spcPct val="150000"/>
              </a:lnSpc>
              <a:buFont typeface="+mj-lt"/>
              <a:buAutoNum type="romanUcPeriod"/>
            </a:pPr>
            <a:endParaRPr lang="fr-FR" sz="2800" dirty="0">
              <a:solidFill>
                <a:schemeClr val="tx1">
                  <a:lumMod val="75000"/>
                  <a:lumOff val="25000"/>
                </a:schemeClr>
              </a:solidFill>
            </a:endParaRPr>
          </a:p>
          <a:p>
            <a:pPr marL="571500" indent="-571500" algn="l">
              <a:buFont typeface="+mj-lt"/>
              <a:buAutoNum type="romanUcPeriod"/>
            </a:pPr>
            <a:endParaRPr lang="fr-FR" dirty="0">
              <a:solidFill>
                <a:schemeClr val="tx1">
                  <a:lumMod val="75000"/>
                  <a:lumOff val="25000"/>
                </a:schemeClr>
              </a:solidFill>
            </a:endParaRPr>
          </a:p>
        </p:txBody>
      </p:sp>
      <p:sp>
        <p:nvSpPr>
          <p:cNvPr id="5" name="Espace réservé du numéro de diapositive 4"/>
          <p:cNvSpPr>
            <a:spLocks noGrp="1"/>
          </p:cNvSpPr>
          <p:nvPr>
            <p:ph type="sldNum" sz="quarter" idx="12"/>
          </p:nvPr>
        </p:nvSpPr>
        <p:spPr/>
        <p:txBody>
          <a:bodyPr/>
          <a:lstStyle/>
          <a:p>
            <a:fld id="{9666F9E8-16D1-4D82-941D-D24C9BAC6F29}" type="slidenum">
              <a:rPr lang="fr-FR" smtClean="0"/>
              <a:pPr/>
              <a:t>1</a:t>
            </a:fld>
            <a:endParaRPr lang="fr-FR"/>
          </a:p>
        </p:txBody>
      </p:sp>
      <p:sp>
        <p:nvSpPr>
          <p:cNvPr id="4" name="ZoneTexte 3"/>
          <p:cNvSpPr txBox="1"/>
          <p:nvPr/>
        </p:nvSpPr>
        <p:spPr>
          <a:xfrm flipH="1">
            <a:off x="467544" y="276906"/>
            <a:ext cx="1152128" cy="369332"/>
          </a:xfrm>
          <a:prstGeom prst="rect">
            <a:avLst/>
          </a:prstGeom>
          <a:solidFill>
            <a:schemeClr val="bg1"/>
          </a:solidFill>
        </p:spPr>
        <p:txBody>
          <a:bodyPr wrap="square" rtlCol="0">
            <a:spAutoFit/>
          </a:bodyPr>
          <a:lstStyle/>
          <a:p>
            <a:pPr algn="ctr"/>
            <a:r>
              <a:rPr lang="fr-FR" b="1" dirty="0">
                <a:solidFill>
                  <a:srgbClr val="0070C0"/>
                </a:solidFill>
              </a:rPr>
              <a:t>Covid-19</a:t>
            </a:r>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15096"/>
            <a:ext cx="2016224" cy="8622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w11900100ahf\service_marketing$\restreint\Bureautique\Communication\logos\logo CPAM 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w11900100ahf\service_marketing$\restreint\Bureautique\Communication\logos\logo CPAM 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7" y="103362"/>
            <a:ext cx="2088232" cy="115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43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Affiliation, ouverture de droits, ALD</a:t>
            </a:r>
          </a:p>
        </p:txBody>
      </p:sp>
      <p:sp>
        <p:nvSpPr>
          <p:cNvPr id="3" name="ZoneTexte 2"/>
          <p:cNvSpPr txBox="1"/>
          <p:nvPr/>
        </p:nvSpPr>
        <p:spPr>
          <a:xfrm>
            <a:off x="251520" y="2152015"/>
            <a:ext cx="8568952" cy="4462760"/>
          </a:xfrm>
          <a:prstGeom prst="rect">
            <a:avLst/>
          </a:prstGeom>
          <a:noFill/>
        </p:spPr>
        <p:txBody>
          <a:bodyPr wrap="square" rtlCol="0">
            <a:spAutoFit/>
          </a:bodyPr>
          <a:lstStyle/>
          <a:p>
            <a:r>
              <a:rPr lang="fr-FR" sz="1600" dirty="0">
                <a:solidFill>
                  <a:schemeClr val="tx1">
                    <a:lumMod val="75000"/>
                    <a:lumOff val="25000"/>
                  </a:schemeClr>
                </a:solidFill>
              </a:rPr>
              <a:t>Traitement prioritaire des dossiers relatifs :</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À l’affiliation </a:t>
            </a:r>
            <a:r>
              <a:rPr lang="fr-FR" sz="1600" dirty="0">
                <a:solidFill>
                  <a:schemeClr val="tx1">
                    <a:lumMod val="75000"/>
                    <a:lumOff val="25000"/>
                  </a:schemeClr>
                </a:solidFill>
              </a:rPr>
              <a:t>: </a:t>
            </a:r>
          </a:p>
          <a:p>
            <a:pPr marL="285750" indent="-285750">
              <a:buFont typeface="Arial" panose="020B0604020202020204" pitchFamily="34" charset="0"/>
              <a:buChar char="•"/>
            </a:pPr>
            <a:endParaRPr lang="fr-FR" sz="1600" dirty="0">
              <a:solidFill>
                <a:schemeClr val="tx1">
                  <a:lumMod val="75000"/>
                  <a:lumOff val="25000"/>
                </a:schemeClr>
              </a:solidFill>
            </a:endParaRPr>
          </a:p>
          <a:p>
            <a:pPr marL="742950" lvl="1" indent="-285750">
              <a:buFont typeface="Arial" panose="020B0604020202020204" pitchFamily="34" charset="0"/>
              <a:buChar char="•"/>
            </a:pPr>
            <a:r>
              <a:rPr lang="fr-FR" sz="1600" dirty="0">
                <a:solidFill>
                  <a:schemeClr val="tx1">
                    <a:lumMod val="75000"/>
                    <a:lumOff val="25000"/>
                  </a:schemeClr>
                </a:solidFill>
              </a:rPr>
              <a:t>Ouverture des droits de base (PUMA )</a:t>
            </a:r>
          </a:p>
          <a:p>
            <a:pPr marL="742950" lvl="1" indent="-285750">
              <a:buFont typeface="Arial" panose="020B0604020202020204" pitchFamily="34" charset="0"/>
              <a:buChar char="•"/>
            </a:pPr>
            <a:r>
              <a:rPr lang="fr-FR" sz="1600" dirty="0">
                <a:solidFill>
                  <a:schemeClr val="tx1">
                    <a:lumMod val="75000"/>
                    <a:lumOff val="25000"/>
                  </a:schemeClr>
                </a:solidFill>
              </a:rPr>
              <a:t>Les demandes de création d’enfants mineurs </a:t>
            </a:r>
          </a:p>
          <a:p>
            <a:pPr marL="742950" lvl="1" indent="-285750">
              <a:buFont typeface="Arial" panose="020B0604020202020204" pitchFamily="34" charset="0"/>
              <a:buChar char="•"/>
            </a:pPr>
            <a:r>
              <a:rPr lang="fr-FR" sz="1600" dirty="0">
                <a:solidFill>
                  <a:schemeClr val="tx1">
                    <a:lumMod val="75000"/>
                    <a:lumOff val="25000"/>
                  </a:schemeClr>
                </a:solidFill>
              </a:rPr>
              <a:t>L’enregistrement des coordonnées bancaires (créations et mises à jour )</a:t>
            </a:r>
          </a:p>
          <a:p>
            <a:pPr marL="742950" lvl="1" indent="-285750">
              <a:buFont typeface="Arial" panose="020B0604020202020204" pitchFamily="34" charset="0"/>
              <a:buChar char="•"/>
            </a:pPr>
            <a:r>
              <a:rPr lang="fr-FR" sz="1600" dirty="0">
                <a:solidFill>
                  <a:schemeClr val="tx1">
                    <a:lumMod val="75000"/>
                    <a:lumOff val="25000"/>
                  </a:schemeClr>
                </a:solidFill>
              </a:rPr>
              <a:t>Changement d’un régime à un autre</a:t>
            </a: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Au maintien des droits ALD </a:t>
            </a:r>
            <a:r>
              <a:rPr lang="fr-FR" sz="1600" dirty="0">
                <a:solidFill>
                  <a:schemeClr val="tx1">
                    <a:lumMod val="75000"/>
                    <a:lumOff val="25000"/>
                  </a:schemeClr>
                </a:solidFill>
              </a:rPr>
              <a:t>:  prolongation des droits pendant la période de confinement.</a:t>
            </a:r>
          </a:p>
          <a:p>
            <a:pPr marL="742950" lvl="1" indent="-285750">
              <a:buFont typeface="Arial" panose="020B0604020202020204" pitchFamily="34" charset="0"/>
              <a:buChar char="•"/>
            </a:pPr>
            <a:endParaRPr lang="fr-FR" sz="1600" dirty="0">
              <a:solidFill>
                <a:schemeClr val="tx1">
                  <a:lumMod val="75000"/>
                  <a:lumOff val="25000"/>
                </a:schemeClr>
              </a:solidFill>
            </a:endParaRPr>
          </a:p>
          <a:p>
            <a:pPr lvl="3"/>
            <a:r>
              <a:rPr lang="fr-FR" sz="1600" dirty="0"/>
              <a:t>* </a:t>
            </a:r>
            <a:r>
              <a:rPr lang="fr-FR" sz="1200" i="1" dirty="0"/>
              <a:t>Visas de long séjour, titres de séjour (à l’exception des titres délivrés au personnel diplomatique et consulaire), autorisation provisoire de séjour, attestation de demande d’asile, récépissé de demande de titre de séjour.</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2</a:t>
            </a:fld>
            <a:endParaRPr lang="fr-FR" dirty="0"/>
          </a:p>
        </p:txBody>
      </p:sp>
      <p:sp>
        <p:nvSpPr>
          <p:cNvPr id="4" name="Bulle ronde 3"/>
          <p:cNvSpPr/>
          <p:nvPr/>
        </p:nvSpPr>
        <p:spPr>
          <a:xfrm>
            <a:off x="4013018" y="908720"/>
            <a:ext cx="4824536" cy="2088232"/>
          </a:xfrm>
          <a:prstGeom prst="wedgeEllipseCallout">
            <a:avLst>
              <a:gd name="adj1" fmla="val -32778"/>
              <a:gd name="adj2" fmla="val 541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t>Les Français de retour de l’étranger entre le 1</a:t>
            </a:r>
            <a:r>
              <a:rPr lang="fr-FR" sz="1600" baseline="30000" dirty="0"/>
              <a:t>er</a:t>
            </a:r>
            <a:r>
              <a:rPr lang="fr-FR" sz="1600" dirty="0"/>
              <a:t> mars et le 1</a:t>
            </a:r>
            <a:r>
              <a:rPr lang="fr-FR" sz="1600" baseline="30000" dirty="0"/>
              <a:t>er</a:t>
            </a:r>
            <a:r>
              <a:rPr lang="fr-FR" sz="1600" dirty="0"/>
              <a:t> juin bénéficient de la  Protection Universelle maladie dès leur arrivée sur le territoire (pas de délai de carence de trois mois de résidence).</a:t>
            </a:r>
          </a:p>
        </p:txBody>
      </p:sp>
      <p:sp>
        <p:nvSpPr>
          <p:cNvPr id="5" name="Bulle ronde 4"/>
          <p:cNvSpPr/>
          <p:nvPr/>
        </p:nvSpPr>
        <p:spPr>
          <a:xfrm>
            <a:off x="5194389" y="3933056"/>
            <a:ext cx="3626083" cy="1440160"/>
          </a:xfrm>
          <a:prstGeom prst="wedgeEllipseCallout">
            <a:avLst>
              <a:gd name="adj1" fmla="val -54149"/>
              <a:gd name="adj2" fmla="val -3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Les titres de séjour arrivant à échéance à compter du 16 mars jusqu’au 15 mai sont prolongés de 3 mois*</a:t>
            </a:r>
          </a:p>
        </p:txBody>
      </p:sp>
      <p:pic>
        <p:nvPicPr>
          <p:cNvPr id="7" name="Picture 2" descr="\\w11900100ahf\service_marketing$\restreint\Bureautique\Communication\logos\logo CPAM 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27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Complémentaire santé solidaire</a:t>
            </a:r>
            <a:endParaRPr lang="fr-FR" dirty="0">
              <a:solidFill>
                <a:schemeClr val="tx1">
                  <a:lumMod val="75000"/>
                  <a:lumOff val="25000"/>
                </a:schemeClr>
              </a:solidFill>
            </a:endParaRPr>
          </a:p>
        </p:txBody>
      </p:sp>
      <p:sp>
        <p:nvSpPr>
          <p:cNvPr id="3" name="ZoneTexte 2"/>
          <p:cNvSpPr txBox="1"/>
          <p:nvPr/>
        </p:nvSpPr>
        <p:spPr>
          <a:xfrm>
            <a:off x="395536" y="1341343"/>
            <a:ext cx="8568952" cy="4031873"/>
          </a:xfrm>
          <a:prstGeom prst="rect">
            <a:avLst/>
          </a:prstGeom>
          <a:noFill/>
        </p:spPr>
        <p:txBody>
          <a:bodyPr wrap="square" rtlCol="0">
            <a:spAutoFit/>
          </a:bodyPr>
          <a:lstStyle/>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Ouverture de droits  à la complémentaire santé solidaire : </a:t>
            </a:r>
          </a:p>
          <a:p>
            <a:pPr marL="742950" lvl="1" indent="-285750">
              <a:buFont typeface="Arial" panose="020B0604020202020204" pitchFamily="34" charset="0"/>
              <a:buChar char="•"/>
            </a:pPr>
            <a:r>
              <a:rPr lang="fr-FR" sz="1600" dirty="0">
                <a:solidFill>
                  <a:schemeClr val="tx1">
                    <a:lumMod val="75000"/>
                    <a:lumOff val="25000"/>
                  </a:schemeClr>
                </a:solidFill>
              </a:rPr>
              <a:t>Les premières demandes de complémentaire santé solidaire sont à privilégier via le compte </a:t>
            </a:r>
            <a:r>
              <a:rPr lang="fr-FR" sz="1600" dirty="0" err="1">
                <a:solidFill>
                  <a:schemeClr val="tx1">
                    <a:lumMod val="75000"/>
                    <a:lumOff val="25000"/>
                  </a:schemeClr>
                </a:solidFill>
              </a:rPr>
              <a:t>Ameli</a:t>
            </a:r>
            <a:r>
              <a:rPr lang="fr-FR" sz="1600" dirty="0">
                <a:solidFill>
                  <a:schemeClr val="tx1">
                    <a:lumMod val="75000"/>
                    <a:lumOff val="25000"/>
                  </a:schemeClr>
                </a:solidFill>
              </a:rPr>
              <a:t>.   </a:t>
            </a:r>
          </a:p>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Maintien de droit  à la CMUC et à la Complémentaire santé solidaire : </a:t>
            </a:r>
          </a:p>
          <a:p>
            <a:pPr marL="742950" lvl="1" indent="-285750" algn="just">
              <a:buFont typeface="Arial" panose="020B0604020202020204" pitchFamily="34" charset="0"/>
              <a:buChar char="•"/>
            </a:pPr>
            <a:r>
              <a:rPr lang="fr-FR" sz="1600" dirty="0">
                <a:solidFill>
                  <a:schemeClr val="tx1">
                    <a:lumMod val="75000"/>
                    <a:lumOff val="25000"/>
                  </a:schemeClr>
                </a:solidFill>
              </a:rPr>
              <a:t>Pour les bénéficiaires de la CMU-C ou de la complémentaire santé solidaire avec ou sans  participation financière </a:t>
            </a:r>
            <a:r>
              <a:rPr lang="fr-FR" sz="1600" b="1" dirty="0">
                <a:solidFill>
                  <a:schemeClr val="tx1">
                    <a:lumMod val="75000"/>
                    <a:lumOff val="25000"/>
                  </a:schemeClr>
                </a:solidFill>
              </a:rPr>
              <a:t>arrivant à échéance entre le 12 mars et le 31 juillet inclus </a:t>
            </a:r>
            <a:r>
              <a:rPr lang="fr-FR" sz="1600" dirty="0">
                <a:solidFill>
                  <a:schemeClr val="tx1">
                    <a:lumMod val="75000"/>
                    <a:lumOff val="25000"/>
                  </a:schemeClr>
                </a:solidFill>
              </a:rPr>
              <a:t>: une </a:t>
            </a:r>
            <a:r>
              <a:rPr lang="fr-FR" sz="1600" b="1" dirty="0">
                <a:solidFill>
                  <a:schemeClr val="tx1">
                    <a:lumMod val="75000"/>
                    <a:lumOff val="25000"/>
                  </a:schemeClr>
                </a:solidFill>
              </a:rPr>
              <a:t>prolongation automatique pour 3 mois </a:t>
            </a:r>
            <a:r>
              <a:rPr lang="fr-FR" sz="1600" dirty="0">
                <a:solidFill>
                  <a:schemeClr val="tx1">
                    <a:lumMod val="75000"/>
                    <a:lumOff val="25000"/>
                  </a:schemeClr>
                </a:solidFill>
              </a:rPr>
              <a:t>va être opérée.  L’assuré n’a aucune action à réaliser. Il sera informé via un message sur son compte </a:t>
            </a:r>
            <a:r>
              <a:rPr lang="fr-FR" sz="1600" dirty="0" err="1">
                <a:solidFill>
                  <a:schemeClr val="tx1">
                    <a:lumMod val="75000"/>
                    <a:lumOff val="25000"/>
                  </a:schemeClr>
                </a:solidFill>
              </a:rPr>
              <a:t>ameli</a:t>
            </a:r>
            <a:r>
              <a:rPr lang="fr-FR" sz="1600" dirty="0">
                <a:solidFill>
                  <a:schemeClr val="tx1">
                    <a:lumMod val="75000"/>
                    <a:lumOff val="25000"/>
                  </a:schemeClr>
                </a:solidFill>
              </a:rPr>
              <a:t> (62% des bénéficiaires de la CMUC sont détenteurs d’un compte aujourd’hui). Dans tous les cas, il recevra une attestation de droit.</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Maintien des contrats ACS : </a:t>
            </a:r>
            <a:r>
              <a:rPr lang="fr-FR" sz="1600" dirty="0">
                <a:solidFill>
                  <a:schemeClr val="tx1">
                    <a:lumMod val="75000"/>
                    <a:lumOff val="25000"/>
                  </a:schemeClr>
                </a:solidFill>
              </a:rPr>
              <a:t>	</a:t>
            </a:r>
          </a:p>
          <a:p>
            <a:pPr marL="742950" lvl="1" indent="-285750" algn="just">
              <a:buFont typeface="Arial" panose="020B0604020202020204" pitchFamily="34" charset="0"/>
              <a:buChar char="•"/>
            </a:pPr>
            <a:r>
              <a:rPr lang="fr-FR" sz="1600" dirty="0">
                <a:solidFill>
                  <a:schemeClr val="tx1">
                    <a:lumMod val="75000"/>
                    <a:lumOff val="25000"/>
                  </a:schemeClr>
                </a:solidFill>
              </a:rPr>
              <a:t>Pour les bénéficiaires d’un contrat ACS </a:t>
            </a:r>
            <a:r>
              <a:rPr lang="fr-FR" sz="1600" b="1" dirty="0">
                <a:solidFill>
                  <a:schemeClr val="tx1">
                    <a:lumMod val="75000"/>
                    <a:lumOff val="25000"/>
                  </a:schemeClr>
                </a:solidFill>
              </a:rPr>
              <a:t>arrivant à échéance entre le 12 mars et le 31 juillet 2020</a:t>
            </a:r>
            <a:r>
              <a:rPr lang="fr-FR" sz="1600" dirty="0">
                <a:solidFill>
                  <a:schemeClr val="tx1">
                    <a:lumMod val="75000"/>
                    <a:lumOff val="25000"/>
                  </a:schemeClr>
                </a:solidFill>
              </a:rPr>
              <a:t> : une prolongation du </a:t>
            </a:r>
            <a:r>
              <a:rPr lang="fr-FR" sz="1600" b="1" dirty="0">
                <a:solidFill>
                  <a:schemeClr val="tx1">
                    <a:lumMod val="75000"/>
                    <a:lumOff val="25000"/>
                  </a:schemeClr>
                </a:solidFill>
              </a:rPr>
              <a:t>contrat ACS jusqu’au 31 juillet </a:t>
            </a:r>
            <a:r>
              <a:rPr lang="fr-FR" sz="1600" dirty="0">
                <a:solidFill>
                  <a:schemeClr val="tx1">
                    <a:lumMod val="75000"/>
                    <a:lumOff val="25000"/>
                  </a:schemeClr>
                </a:solidFill>
              </a:rPr>
              <a:t>va être réalisée par les organismes complémentaires.  </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3</a:t>
            </a:fld>
            <a:endParaRPr lang="fr-FR" dirty="0"/>
          </a:p>
        </p:txBody>
      </p:sp>
      <p:pic>
        <p:nvPicPr>
          <p:cNvPr id="5" name="Picture 2" descr="\\w11900100ahf\service_marketing$\restreint\Bureautique\Communication\logos\logo CPAM 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80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AME et soins urgents</a:t>
            </a:r>
            <a:endParaRPr lang="fr-FR" dirty="0">
              <a:solidFill>
                <a:schemeClr val="tx1">
                  <a:lumMod val="75000"/>
                  <a:lumOff val="25000"/>
                </a:schemeClr>
              </a:solidFill>
            </a:endParaRPr>
          </a:p>
        </p:txBody>
      </p:sp>
      <p:sp>
        <p:nvSpPr>
          <p:cNvPr id="3" name="ZoneTexte 2"/>
          <p:cNvSpPr txBox="1"/>
          <p:nvPr/>
        </p:nvSpPr>
        <p:spPr>
          <a:xfrm>
            <a:off x="179512" y="784925"/>
            <a:ext cx="8964488" cy="5539978"/>
          </a:xfrm>
          <a:prstGeom prst="rect">
            <a:avLst/>
          </a:prstGeom>
          <a:noFill/>
        </p:spPr>
        <p:txBody>
          <a:bodyPr wrap="square" rtlCol="0">
            <a:spAutoFit/>
          </a:bodyPr>
          <a:lstStyle/>
          <a:p>
            <a:pPr algn="just"/>
            <a:r>
              <a:rPr lang="fr-FR" sz="1600" dirty="0">
                <a:solidFill>
                  <a:schemeClr val="tx1">
                    <a:lumMod val="75000"/>
                    <a:lumOff val="25000"/>
                  </a:schemeClr>
                </a:solidFill>
              </a:rPr>
              <a:t>Modalités de traitement des demandes d’AME pendant la période d’ état d’urgence sanitaire:</a:t>
            </a:r>
          </a:p>
          <a:p>
            <a:pPr marL="285750" indent="-285750" algn="just">
              <a:buFont typeface="Arial" panose="020B0604020202020204" pitchFamily="34" charset="0"/>
              <a:buChar char="•"/>
            </a:pPr>
            <a:endParaRPr lang="fr-FR" sz="1200" b="1" dirty="0">
              <a:solidFill>
                <a:schemeClr val="tx1">
                  <a:lumMod val="75000"/>
                  <a:lumOff val="25000"/>
                </a:schemeClr>
              </a:solidFill>
            </a:endParaRPr>
          </a:p>
          <a:p>
            <a:pPr marL="285750" indent="-285750" algn="just">
              <a:buFont typeface="Arial" panose="020B0604020202020204" pitchFamily="34" charset="0"/>
              <a:buChar char="•"/>
            </a:pPr>
            <a:r>
              <a:rPr lang="fr-FR" sz="1600" b="1" dirty="0">
                <a:solidFill>
                  <a:schemeClr val="tx1">
                    <a:lumMod val="75000"/>
                    <a:lumOff val="25000"/>
                  </a:schemeClr>
                </a:solidFill>
              </a:rPr>
              <a:t>Les nouvelles demandes d’AME se font par courrier. </a:t>
            </a:r>
          </a:p>
          <a:p>
            <a:pPr algn="just"/>
            <a:endParaRPr lang="fr-FR" sz="1000" b="1" dirty="0">
              <a:solidFill>
                <a:schemeClr val="tx1">
                  <a:lumMod val="75000"/>
                  <a:lumOff val="25000"/>
                </a:schemeClr>
              </a:solidFill>
            </a:endParaRPr>
          </a:p>
          <a:p>
            <a:pPr marL="285750" indent="-285750" algn="just">
              <a:buFont typeface="Arial" panose="020B0604020202020204" pitchFamily="34" charset="0"/>
              <a:buChar char="•"/>
            </a:pPr>
            <a:r>
              <a:rPr lang="fr-FR" sz="1600" b="1" dirty="0">
                <a:solidFill>
                  <a:schemeClr val="tx1">
                    <a:lumMod val="75000"/>
                    <a:lumOff val="25000"/>
                  </a:schemeClr>
                </a:solidFill>
              </a:rPr>
              <a:t>Si les droits AME d’un assuré expirent pendant la période allant du 12 mars au 31 juillet, une prolongation des droits de 3 mois est réalisée automatiquement.  </a:t>
            </a:r>
          </a:p>
          <a:p>
            <a:pPr algn="just"/>
            <a:endParaRPr lang="fr-FR" sz="1000" dirty="0">
              <a:solidFill>
                <a:schemeClr val="tx1">
                  <a:lumMod val="75000"/>
                  <a:lumOff val="25000"/>
                </a:schemeClr>
              </a:solidFill>
            </a:endParaRPr>
          </a:p>
          <a:p>
            <a:pPr marL="285750" indent="-285750" algn="just">
              <a:buFont typeface="Arial" panose="020B0604020202020204" pitchFamily="34" charset="0"/>
              <a:buChar char="•"/>
            </a:pPr>
            <a:r>
              <a:rPr lang="fr-FR" sz="1600" b="1" dirty="0">
                <a:solidFill>
                  <a:schemeClr val="tx1">
                    <a:lumMod val="75000"/>
                    <a:lumOff val="25000"/>
                  </a:schemeClr>
                </a:solidFill>
              </a:rPr>
              <a:t>L’accueil de la CPAM étant fermé, il n’y a pas de délivrance de la carte, ce qui change : </a:t>
            </a:r>
          </a:p>
          <a:p>
            <a:pPr marL="742950" lvl="1" indent="-285750" algn="just">
              <a:buFont typeface="Arial" panose="020B0604020202020204" pitchFamily="34" charset="0"/>
              <a:buChar char="•"/>
            </a:pPr>
            <a:endParaRPr lang="fr-FR" sz="1000" b="1" dirty="0">
              <a:solidFill>
                <a:schemeClr val="tx1">
                  <a:lumMod val="75000"/>
                  <a:lumOff val="25000"/>
                </a:schemeClr>
              </a:solidFill>
            </a:endParaRPr>
          </a:p>
          <a:p>
            <a:pPr marL="1200150" lvl="2" indent="-285750" algn="just">
              <a:buFont typeface="Arial" panose="020B0604020202020204" pitchFamily="34" charset="0"/>
              <a:buChar char="•"/>
            </a:pPr>
            <a:r>
              <a:rPr lang="fr-FR" sz="1400" dirty="0">
                <a:solidFill>
                  <a:schemeClr val="tx1">
                    <a:lumMod val="75000"/>
                    <a:lumOff val="25000"/>
                  </a:schemeClr>
                </a:solidFill>
              </a:rPr>
              <a:t>Si le demandeur a reçu, ces derniers jours, un courrier l’invitant à retirer sa carte en CPAM =&gt; il montre le courrier d’invitation à récupérer sa carte AME comme justificatif de droits auprès des professionnels de santé et établissements de santé.</a:t>
            </a:r>
          </a:p>
          <a:p>
            <a:pPr marL="1200150" lvl="2" indent="-285750" algn="just">
              <a:buFont typeface="Arial" panose="020B0604020202020204" pitchFamily="34" charset="0"/>
              <a:buChar char="•"/>
            </a:pPr>
            <a:endParaRPr lang="fr-FR" sz="1000" dirty="0">
              <a:solidFill>
                <a:schemeClr val="tx1">
                  <a:lumMod val="75000"/>
                  <a:lumOff val="25000"/>
                </a:schemeClr>
              </a:solidFill>
            </a:endParaRPr>
          </a:p>
          <a:p>
            <a:pPr marL="1200150" lvl="2" indent="-285750" algn="just">
              <a:buFont typeface="Arial" panose="020B0604020202020204" pitchFamily="34" charset="0"/>
              <a:buChar char="•"/>
            </a:pPr>
            <a:r>
              <a:rPr lang="fr-FR" sz="1400" dirty="0">
                <a:solidFill>
                  <a:schemeClr val="tx1">
                    <a:lumMod val="75000"/>
                    <a:lumOff val="25000"/>
                  </a:schemeClr>
                </a:solidFill>
              </a:rPr>
              <a:t>Si </a:t>
            </a:r>
            <a:r>
              <a:rPr lang="fr-FR" sz="1600" dirty="0">
                <a:solidFill>
                  <a:schemeClr val="tx1">
                    <a:lumMod val="75000"/>
                    <a:lumOff val="25000"/>
                  </a:schemeClr>
                </a:solidFill>
              </a:rPr>
              <a:t>la</a:t>
            </a:r>
            <a:r>
              <a:rPr lang="fr-FR" sz="1600" b="1" dirty="0">
                <a:solidFill>
                  <a:schemeClr val="tx1">
                    <a:lumMod val="75000"/>
                    <a:lumOff val="25000"/>
                  </a:schemeClr>
                </a:solidFill>
              </a:rPr>
              <a:t> </a:t>
            </a:r>
            <a:r>
              <a:rPr lang="fr-FR" sz="1400" dirty="0">
                <a:solidFill>
                  <a:schemeClr val="tx1">
                    <a:lumMod val="75000"/>
                    <a:lumOff val="25000"/>
                  </a:schemeClr>
                </a:solidFill>
              </a:rPr>
              <a:t>demande d’AME est réalisée au cours de la période de confinement et que le droit est accordé =&gt; le demandeur reçoit un courrier qui sert de justificatif de droit auprès des professionnels de santé. Il récupérera sa carte AME après la période de confinement, quand les CPAM auront retrouvé leurs conditions de travail normales.</a:t>
            </a:r>
          </a:p>
          <a:p>
            <a:pPr marL="1200150" lvl="2" indent="-285750" algn="just">
              <a:buFont typeface="Arial" panose="020B0604020202020204" pitchFamily="34" charset="0"/>
              <a:buChar char="•"/>
            </a:pPr>
            <a:endParaRPr lang="fr-FR" sz="1000" dirty="0">
              <a:solidFill>
                <a:schemeClr val="tx1">
                  <a:lumMod val="75000"/>
                  <a:lumOff val="25000"/>
                </a:schemeClr>
              </a:solidFill>
            </a:endParaRPr>
          </a:p>
          <a:p>
            <a:pPr marL="1200150" lvl="2" indent="-285750" algn="just">
              <a:buFont typeface="Arial" panose="020B0604020202020204" pitchFamily="34" charset="0"/>
              <a:buChar char="•"/>
            </a:pPr>
            <a:r>
              <a:rPr lang="fr-FR" sz="1400" dirty="0">
                <a:solidFill>
                  <a:schemeClr val="tx1">
                    <a:lumMod val="75000"/>
                    <a:lumOff val="25000"/>
                  </a:schemeClr>
                </a:solidFill>
              </a:rPr>
              <a:t>Pour les rééditions de cartes (perte, vol, ajout d’un bénéficiaire…), un duplicata papier de justificatif de droit est envoyé au bénéficiaire, valable jusqu’à la fin du droit AME.</a:t>
            </a:r>
          </a:p>
          <a:p>
            <a:pPr lvl="2" algn="just"/>
            <a:endParaRPr lang="fr-FR" sz="1000" dirty="0">
              <a:solidFill>
                <a:schemeClr val="tx1">
                  <a:lumMod val="75000"/>
                  <a:lumOff val="25000"/>
                </a:schemeClr>
              </a:solidFill>
            </a:endParaRPr>
          </a:p>
          <a:p>
            <a:pPr lvl="2" algn="just"/>
            <a:r>
              <a:rPr lang="fr-FR" sz="1400" i="1" dirty="0">
                <a:solidFill>
                  <a:schemeClr val="tx1">
                    <a:lumMod val="75000"/>
                    <a:lumOff val="25000"/>
                  </a:schemeClr>
                </a:solidFill>
                <a:effectLst>
                  <a:outerShdw blurRad="38100" dist="38100" dir="2700000" algn="tl">
                    <a:srgbClr val="000000">
                      <a:alpha val="43137"/>
                    </a:srgbClr>
                  </a:outerShdw>
                </a:effectLst>
              </a:rPr>
              <a:t>Une communication de ces instructions va être réalisée à très court terme auprès des établissements et professionnels de santé. </a:t>
            </a:r>
          </a:p>
          <a:p>
            <a:pPr lvl="2" algn="just"/>
            <a:endParaRPr lang="fr-FR" sz="1000" dirty="0">
              <a:solidFill>
                <a:srgbClr val="000000"/>
              </a:solidFill>
              <a:ea typeface="Calibri"/>
              <a:cs typeface="Times New Roman"/>
            </a:endParaRPr>
          </a:p>
          <a:p>
            <a:pPr marL="285750" lvl="2" indent="-285750" algn="just">
              <a:buFont typeface="Arial" panose="020B0604020202020204" pitchFamily="34" charset="0"/>
              <a:buChar char="•"/>
            </a:pPr>
            <a:r>
              <a:rPr lang="fr-FR" sz="1600" b="1" dirty="0">
                <a:solidFill>
                  <a:schemeClr val="tx1">
                    <a:lumMod val="75000"/>
                    <a:lumOff val="25000"/>
                  </a:schemeClr>
                </a:solidFill>
              </a:rPr>
              <a:t>Pour les soins urgents et vitaux, une dispense de demande préalable d’AME par les établissements de santé est prévue pendant toute la durée de la période d’urgence sanitaire.</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4</a:t>
            </a:fld>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078" y="4935412"/>
            <a:ext cx="549484" cy="527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w11900100ahf\service_marketing$\restreint\Bureautique\Communication\logos\logo CPAM 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21876"/>
            <a:ext cx="1475656" cy="736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58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Autres</a:t>
            </a:r>
          </a:p>
        </p:txBody>
      </p:sp>
      <p:sp>
        <p:nvSpPr>
          <p:cNvPr id="3" name="ZoneTexte 2"/>
          <p:cNvSpPr txBox="1"/>
          <p:nvPr/>
        </p:nvSpPr>
        <p:spPr>
          <a:xfrm>
            <a:off x="395536" y="1188203"/>
            <a:ext cx="8568952" cy="338554"/>
          </a:xfrm>
          <a:prstGeom prst="rect">
            <a:avLst/>
          </a:prstGeom>
          <a:noFill/>
        </p:spPr>
        <p:txBody>
          <a:bodyPr wrap="square" rtlCol="0">
            <a:spAutoFit/>
          </a:bodyPr>
          <a:lstStyle/>
          <a:p>
            <a:r>
              <a:rPr lang="fr-FR" sz="1600" dirty="0">
                <a:solidFill>
                  <a:schemeClr val="tx1">
                    <a:lumMod val="75000"/>
                    <a:lumOff val="25000"/>
                  </a:schemeClr>
                </a:solidFill>
              </a:rPr>
              <a:t>L’Assurance Maladie traite </a:t>
            </a:r>
            <a:r>
              <a:rPr lang="fr-FR" sz="1600" b="1" dirty="0">
                <a:solidFill>
                  <a:schemeClr val="tx1">
                    <a:lumMod val="75000"/>
                    <a:lumOff val="25000"/>
                  </a:schemeClr>
                </a:solidFill>
              </a:rPr>
              <a:t>prioritairement</a:t>
            </a:r>
            <a:r>
              <a:rPr lang="fr-FR" sz="1600" dirty="0">
                <a:solidFill>
                  <a:schemeClr val="tx1">
                    <a:lumMod val="75000"/>
                    <a:lumOff val="25000"/>
                  </a:schemeClr>
                </a:solidFill>
              </a:rPr>
              <a:t> l’ensemble des prestations ci-dessous :</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5</a:t>
            </a:fld>
            <a:endParaRPr lang="fr-FR" dirty="0"/>
          </a:p>
        </p:txBody>
      </p:sp>
      <p:sp>
        <p:nvSpPr>
          <p:cNvPr id="4" name="ZoneTexte 3"/>
          <p:cNvSpPr txBox="1"/>
          <p:nvPr/>
        </p:nvSpPr>
        <p:spPr>
          <a:xfrm>
            <a:off x="1015920" y="2415464"/>
            <a:ext cx="1876604"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Enregistrement des </a:t>
            </a:r>
          </a:p>
          <a:p>
            <a:pPr algn="ctr"/>
            <a:r>
              <a:rPr lang="fr-FR" sz="1600" b="1" dirty="0">
                <a:solidFill>
                  <a:schemeClr val="tx1">
                    <a:lumMod val="75000"/>
                    <a:lumOff val="25000"/>
                  </a:schemeClr>
                </a:solidFill>
              </a:rPr>
              <a:t>arrêts de travail</a:t>
            </a:r>
            <a:endParaRPr lang="fr-FR" sz="1600" dirty="0"/>
          </a:p>
        </p:txBody>
      </p:sp>
      <p:sp>
        <p:nvSpPr>
          <p:cNvPr id="7" name="ZoneTexte 6"/>
          <p:cNvSpPr txBox="1"/>
          <p:nvPr/>
        </p:nvSpPr>
        <p:spPr>
          <a:xfrm>
            <a:off x="3977808" y="2415464"/>
            <a:ext cx="2378729"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indemnités </a:t>
            </a:r>
          </a:p>
          <a:p>
            <a:pPr algn="ctr"/>
            <a:r>
              <a:rPr lang="fr-FR" sz="1600" b="1" dirty="0">
                <a:solidFill>
                  <a:schemeClr val="tx1">
                    <a:lumMod val="75000"/>
                    <a:lumOff val="25000"/>
                  </a:schemeClr>
                </a:solidFill>
              </a:rPr>
              <a:t>journalières</a:t>
            </a:r>
            <a:endParaRPr lang="fr-FR" sz="1600" dirty="0"/>
          </a:p>
        </p:txBody>
      </p:sp>
      <p:sp>
        <p:nvSpPr>
          <p:cNvPr id="9" name="ZoneTexte 8"/>
          <p:cNvSpPr txBox="1"/>
          <p:nvPr/>
        </p:nvSpPr>
        <p:spPr>
          <a:xfrm>
            <a:off x="6283486" y="3594502"/>
            <a:ext cx="1960922" cy="338554"/>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rentes </a:t>
            </a:r>
            <a:endParaRPr lang="fr-FR" sz="1600" dirty="0"/>
          </a:p>
        </p:txBody>
      </p:sp>
      <p:sp>
        <p:nvSpPr>
          <p:cNvPr id="10" name="ZoneTexte 9"/>
          <p:cNvSpPr txBox="1"/>
          <p:nvPr/>
        </p:nvSpPr>
        <p:spPr>
          <a:xfrm>
            <a:off x="1933655" y="5048180"/>
            <a:ext cx="1936877"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a:t>
            </a:r>
          </a:p>
          <a:p>
            <a:pPr algn="ctr"/>
            <a:r>
              <a:rPr lang="fr-FR" sz="1600" b="1" dirty="0">
                <a:solidFill>
                  <a:schemeClr val="tx1">
                    <a:lumMod val="75000"/>
                    <a:lumOff val="25000"/>
                  </a:schemeClr>
                </a:solidFill>
              </a:rPr>
              <a:t>pensions d’invalidité</a:t>
            </a:r>
            <a:endParaRPr lang="fr-FR" sz="1600" dirty="0"/>
          </a:p>
        </p:txBody>
      </p:sp>
      <p:sp>
        <p:nvSpPr>
          <p:cNvPr id="11" name="ZoneTexte 10"/>
          <p:cNvSpPr txBox="1"/>
          <p:nvPr/>
        </p:nvSpPr>
        <p:spPr>
          <a:xfrm>
            <a:off x="5278723" y="4632682"/>
            <a:ext cx="2230675" cy="830997"/>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Frais de santé parvenus </a:t>
            </a:r>
          </a:p>
          <a:p>
            <a:pPr algn="ctr"/>
            <a:r>
              <a:rPr lang="fr-FR" sz="1600" b="1" dirty="0">
                <a:solidFill>
                  <a:schemeClr val="tx1">
                    <a:lumMod val="75000"/>
                    <a:lumOff val="25000"/>
                  </a:schemeClr>
                </a:solidFill>
              </a:rPr>
              <a:t>de façon dématérialisé </a:t>
            </a:r>
          </a:p>
          <a:p>
            <a:pPr algn="ctr"/>
            <a:r>
              <a:rPr lang="fr-FR" sz="1600" b="1" dirty="0">
                <a:solidFill>
                  <a:schemeClr val="tx1">
                    <a:lumMod val="75000"/>
                    <a:lumOff val="25000"/>
                  </a:schemeClr>
                </a:solidFill>
              </a:rPr>
              <a:t>(via carte vitale).</a:t>
            </a:r>
          </a:p>
        </p:txBody>
      </p:sp>
      <p:sp>
        <p:nvSpPr>
          <p:cNvPr id="12" name="ZoneTexte 11"/>
          <p:cNvSpPr txBox="1"/>
          <p:nvPr/>
        </p:nvSpPr>
        <p:spPr>
          <a:xfrm>
            <a:off x="1178177" y="3564304"/>
            <a:ext cx="3428696" cy="830997"/>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Enregistrement des </a:t>
            </a:r>
          </a:p>
          <a:p>
            <a:pPr algn="ctr"/>
            <a:r>
              <a:rPr lang="fr-FR" sz="1600" b="1" dirty="0">
                <a:solidFill>
                  <a:schemeClr val="tx1">
                    <a:lumMod val="75000"/>
                    <a:lumOff val="25000"/>
                  </a:schemeClr>
                </a:solidFill>
              </a:rPr>
              <a:t>démarches « accidents </a:t>
            </a:r>
          </a:p>
          <a:p>
            <a:pPr algn="ctr"/>
            <a:r>
              <a:rPr lang="fr-FR" sz="1600" b="1" dirty="0">
                <a:solidFill>
                  <a:schemeClr val="tx1">
                    <a:lumMod val="75000"/>
                    <a:lumOff val="25000"/>
                  </a:schemeClr>
                </a:solidFill>
              </a:rPr>
              <a:t>du travail/maladies professionnelles »</a:t>
            </a:r>
            <a:endParaRPr lang="fr-FR" sz="1600" dirty="0"/>
          </a:p>
        </p:txBody>
      </p:sp>
      <p:sp>
        <p:nvSpPr>
          <p:cNvPr id="5" name="Rectangle à coins arrondis 4"/>
          <p:cNvSpPr/>
          <p:nvPr/>
        </p:nvSpPr>
        <p:spPr>
          <a:xfrm>
            <a:off x="6660232" y="1526756"/>
            <a:ext cx="2138380" cy="1686220"/>
          </a:xfrm>
          <a:prstGeom prst="wedgeRoundRectCallout">
            <a:avLst>
              <a:gd name="adj1" fmla="val -68706"/>
              <a:gd name="adj2" fmla="val -3258"/>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Pas de délai de carence durant la période </a:t>
            </a:r>
            <a:r>
              <a:rPr lang="fr-FR" sz="1200" b="1" i="1" dirty="0"/>
              <a:t>d'état d'urgence sanitaire </a:t>
            </a:r>
          </a:p>
          <a:p>
            <a:pPr algn="ctr"/>
            <a:r>
              <a:rPr lang="fr-FR" sz="1200" b="1" dirty="0"/>
              <a:t>- Pour tous les arrêts de travail, quel que soit le motif</a:t>
            </a:r>
          </a:p>
          <a:p>
            <a:pPr algn="ctr"/>
            <a:r>
              <a:rPr lang="fr-FR" sz="1200" b="1" dirty="0"/>
              <a:t>- Salariés de droit privé, fonctionnaires et  indépendants</a:t>
            </a:r>
          </a:p>
        </p:txBody>
      </p:sp>
      <p:pic>
        <p:nvPicPr>
          <p:cNvPr id="13" name="Picture 2" descr="\\w11900100ahf\service_marketing$\restreint\Bureautique\Communication\logos\logo CPAM 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82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Accès aux soins</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6</a:t>
            </a:fld>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2897" y="875418"/>
            <a:ext cx="1113422" cy="1113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59" y="4437112"/>
            <a:ext cx="1728191"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ZoneTexte 14"/>
          <p:cNvSpPr txBox="1"/>
          <p:nvPr/>
        </p:nvSpPr>
        <p:spPr>
          <a:xfrm>
            <a:off x="2267744" y="4244895"/>
            <a:ext cx="6480720" cy="1200329"/>
          </a:xfrm>
          <a:prstGeom prst="rect">
            <a:avLst/>
          </a:prstGeom>
          <a:noFill/>
        </p:spPr>
        <p:txBody>
          <a:bodyPr wrap="square" rtlCol="0">
            <a:spAutoFit/>
          </a:bodyPr>
          <a:lstStyle/>
          <a:p>
            <a:pPr algn="just"/>
            <a:r>
              <a:rPr lang="fr-FR" dirty="0">
                <a:solidFill>
                  <a:schemeClr val="tx1">
                    <a:lumMod val="75000"/>
                    <a:lumOff val="25000"/>
                  </a:schemeClr>
                </a:solidFill>
              </a:rPr>
              <a:t>La </a:t>
            </a:r>
            <a:r>
              <a:rPr lang="fr-FR" b="1" dirty="0">
                <a:solidFill>
                  <a:schemeClr val="tx1">
                    <a:lumMod val="75000"/>
                    <a:lumOff val="25000"/>
                  </a:schemeClr>
                </a:solidFill>
              </a:rPr>
              <a:t>téléconsultation</a:t>
            </a:r>
            <a:r>
              <a:rPr lang="fr-FR" dirty="0">
                <a:solidFill>
                  <a:schemeClr val="tx1">
                    <a:lumMod val="75000"/>
                    <a:lumOff val="25000"/>
                  </a:schemeClr>
                </a:solidFill>
              </a:rPr>
              <a:t> est remboursée à </a:t>
            </a:r>
            <a:r>
              <a:rPr lang="fr-FR" b="1" dirty="0">
                <a:solidFill>
                  <a:schemeClr val="tx1">
                    <a:lumMod val="75000"/>
                    <a:lumOff val="25000"/>
                  </a:schemeClr>
                </a:solidFill>
              </a:rPr>
              <a:t>100% du tarif sécurité sociale </a:t>
            </a:r>
            <a:r>
              <a:rPr lang="fr-FR" dirty="0">
                <a:solidFill>
                  <a:schemeClr val="tx1">
                    <a:lumMod val="75000"/>
                    <a:lumOff val="25000"/>
                  </a:schemeClr>
                </a:solidFill>
              </a:rPr>
              <a:t>(25 euros). </a:t>
            </a:r>
          </a:p>
          <a:p>
            <a:pPr algn="just"/>
            <a:r>
              <a:rPr lang="fr-FR" dirty="0">
                <a:solidFill>
                  <a:schemeClr val="tx1">
                    <a:lumMod val="75000"/>
                    <a:lumOff val="25000"/>
                  </a:schemeClr>
                </a:solidFill>
              </a:rPr>
              <a:t>Un télé-suivi infirmier pour motif « Covid-19 » a été créé par téléphone ou à domicile. </a:t>
            </a: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8631" y="5445224"/>
            <a:ext cx="867238"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2334902" y="5746030"/>
            <a:ext cx="6701594" cy="923330"/>
          </a:xfrm>
          <a:prstGeom prst="rect">
            <a:avLst/>
          </a:prstGeom>
          <a:noFill/>
        </p:spPr>
        <p:txBody>
          <a:bodyPr wrap="square" rtlCol="0">
            <a:spAutoFit/>
          </a:bodyPr>
          <a:lstStyle>
            <a:defPPr>
              <a:defRPr lang="fr-FR"/>
            </a:defPPr>
            <a:lvl1pPr algn="just">
              <a:defRPr sz="1600">
                <a:solidFill>
                  <a:schemeClr val="tx1">
                    <a:lumMod val="75000"/>
                    <a:lumOff val="25000"/>
                  </a:schemeClr>
                </a:solidFill>
              </a:defRPr>
            </a:lvl1pPr>
          </a:lstStyle>
          <a:p>
            <a:r>
              <a:rPr lang="fr-FR" sz="1800" dirty="0"/>
              <a:t>En cette période d’épidémie, un médecin et son remplaçant, tout comme un infirmier et son remplaçant, sont autorisés à travailler simultanément. </a:t>
            </a:r>
          </a:p>
        </p:txBody>
      </p:sp>
      <p:sp>
        <p:nvSpPr>
          <p:cNvPr id="9" name="ZoneTexte 8"/>
          <p:cNvSpPr txBox="1"/>
          <p:nvPr/>
        </p:nvSpPr>
        <p:spPr>
          <a:xfrm>
            <a:off x="323528" y="908720"/>
            <a:ext cx="6480720" cy="646331"/>
          </a:xfrm>
          <a:prstGeom prst="rect">
            <a:avLst/>
          </a:prstGeom>
          <a:noFill/>
        </p:spPr>
        <p:txBody>
          <a:bodyPr wrap="square" rtlCol="0">
            <a:spAutoFit/>
          </a:bodyPr>
          <a:lstStyle/>
          <a:p>
            <a:pPr algn="just"/>
            <a:r>
              <a:rPr lang="fr-FR" dirty="0">
                <a:solidFill>
                  <a:schemeClr val="tx1">
                    <a:lumMod val="75000"/>
                    <a:lumOff val="25000"/>
                  </a:schemeClr>
                </a:solidFill>
              </a:rPr>
              <a:t>Les renouvellements de médicaments sont possibles auprès des pharmacies même avec une ordonnance périmée. </a:t>
            </a:r>
          </a:p>
        </p:txBody>
      </p:sp>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2451199"/>
            <a:ext cx="1286445" cy="76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246670" y="1772816"/>
            <a:ext cx="6701594" cy="2308324"/>
          </a:xfrm>
          <a:prstGeom prst="rect">
            <a:avLst/>
          </a:prstGeom>
          <a:noFill/>
        </p:spPr>
        <p:txBody>
          <a:bodyPr wrap="square" rtlCol="0">
            <a:spAutoFit/>
          </a:bodyPr>
          <a:lstStyle>
            <a:defPPr>
              <a:defRPr lang="fr-FR"/>
            </a:defPPr>
            <a:lvl1pPr algn="just">
              <a:defRPr>
                <a:solidFill>
                  <a:schemeClr val="tx1">
                    <a:lumMod val="75000"/>
                    <a:lumOff val="25000"/>
                  </a:schemeClr>
                </a:solidFill>
              </a:defRPr>
            </a:lvl1pPr>
          </a:lstStyle>
          <a:p>
            <a:r>
              <a:rPr lang="fr-FR" dirty="0"/>
              <a:t>Des personnels Assurance Maladie renforcent les équipes du 15 (hormis CGSS).</a:t>
            </a:r>
          </a:p>
          <a:p>
            <a:r>
              <a:rPr lang="fr-FR" dirty="0"/>
              <a:t>Pour les patients potentiellement Covid-19 non sévères, qui cherchent un professionnel de santé pour une consultation, et qui n’ont pas de médecin traitant ou ne peuvent pas être pris en charge par ce dernier, les CPAM disposent d’une liste de médecins et infirmiers pouvant prendre en charge des patients a distance ou avec les créneaux horaires disponibles. </a:t>
            </a:r>
          </a:p>
        </p:txBody>
      </p:sp>
      <p:pic>
        <p:nvPicPr>
          <p:cNvPr id="13" name="Picture 2" descr="\\w11900100ahf\service_marketing$\restreint\Bureautique\Communication\logos\logo CPAM 9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https://d</a:t>
            </a:r>
            <a:r>
              <a:rPr lang="fr-FR" dirty="0">
                <a:solidFill>
                  <a:schemeClr val="tx1">
                    <a:lumMod val="75000"/>
                    <a:lumOff val="25000"/>
                  </a:schemeClr>
                </a:solidFill>
              </a:rPr>
              <a:t>eclare.ameli.fr</a:t>
            </a:r>
          </a:p>
        </p:txBody>
      </p:sp>
      <p:sp>
        <p:nvSpPr>
          <p:cNvPr id="8" name="Espace réservé du numéro de diapositive 4"/>
          <p:cNvSpPr>
            <a:spLocks noGrp="1"/>
          </p:cNvSpPr>
          <p:nvPr>
            <p:ph type="sldNum" sz="quarter" idx="12"/>
          </p:nvPr>
        </p:nvSpPr>
        <p:spPr>
          <a:xfrm>
            <a:off x="6676837" y="5720541"/>
            <a:ext cx="981472" cy="365125"/>
          </a:xfrm>
        </p:spPr>
        <p:txBody>
          <a:bodyPr/>
          <a:lstStyle/>
          <a:p>
            <a:fld id="{9666F9E8-16D1-4D82-941D-D24C9BAC6F29}" type="slidenum">
              <a:rPr lang="fr-FR" smtClean="0"/>
              <a:pPr/>
              <a:t>7</a:t>
            </a:fld>
            <a:endParaRPr lang="fr-FR" dirty="0"/>
          </a:p>
        </p:txBody>
      </p:sp>
      <p:sp>
        <p:nvSpPr>
          <p:cNvPr id="6" name="Rectangle à coins arrondis 5"/>
          <p:cNvSpPr/>
          <p:nvPr/>
        </p:nvSpPr>
        <p:spPr>
          <a:xfrm>
            <a:off x="2051720" y="1124744"/>
            <a:ext cx="5134963" cy="616714"/>
          </a:xfrm>
          <a:prstGeom prst="wedgeRoundRectCallout">
            <a:avLst>
              <a:gd name="adj1" fmla="val -7039"/>
              <a:gd name="adj2" fmla="val 45794"/>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b="1" dirty="0"/>
              <a:t>Déclarer une personne en activité salariée ou indépendante contrainte de rester à domicile</a:t>
            </a:r>
          </a:p>
        </p:txBody>
      </p:sp>
      <p:sp>
        <p:nvSpPr>
          <p:cNvPr id="7" name="Rectangle à coins arrondis 6"/>
          <p:cNvSpPr/>
          <p:nvPr/>
        </p:nvSpPr>
        <p:spPr>
          <a:xfrm>
            <a:off x="2051720" y="2021502"/>
            <a:ext cx="2831058" cy="870780"/>
          </a:xfrm>
          <a:prstGeom prst="wedgeRoundRectCallout">
            <a:avLst>
              <a:gd name="adj1" fmla="val -16284"/>
              <a:gd name="adj2" fmla="val 10451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solidFill>
                  <a:schemeClr val="bg1"/>
                </a:solidFill>
              </a:rPr>
              <a:t>1 - Salariés sans possibilité de télétravail et contraints de rester chez eux pour garde d’enfant de moins de 16 ans ou en situation de handicap</a:t>
            </a:r>
          </a:p>
        </p:txBody>
      </p:sp>
      <p:sp>
        <p:nvSpPr>
          <p:cNvPr id="9" name="Rectangle à coins arrondis 8"/>
          <p:cNvSpPr/>
          <p:nvPr/>
        </p:nvSpPr>
        <p:spPr>
          <a:xfrm>
            <a:off x="5426622" y="3212976"/>
            <a:ext cx="3393850" cy="13936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Ces personnes se connectent directement, sans passer par leur employeur ni par leur médecin traitant, sur le site declare.ameli.fr pour demander à être mises en arrêt de travail pour une durée initiale de 21 jours. Cet arrêt est rétroactif à la date du vendredi 13 mars</a:t>
            </a:r>
          </a:p>
        </p:txBody>
      </p:sp>
      <p:sp>
        <p:nvSpPr>
          <p:cNvPr id="10" name="Rectangle à coins arrondis 9"/>
          <p:cNvSpPr/>
          <p:nvPr/>
        </p:nvSpPr>
        <p:spPr>
          <a:xfrm>
            <a:off x="1996772" y="4874319"/>
            <a:ext cx="6696744" cy="858937"/>
          </a:xfrm>
          <a:prstGeom prst="wedgeRoundRect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lgn="ctr">
              <a:buFont typeface="Arial" panose="020B0604020202020204" pitchFamily="34" charset="0"/>
              <a:buChar char="•"/>
            </a:pPr>
            <a:endParaRPr lang="fr-FR" sz="1200" b="1" dirty="0">
              <a:solidFill>
                <a:schemeClr val="bg1"/>
              </a:solidFill>
            </a:endParaRPr>
          </a:p>
          <a:p>
            <a:pPr algn="ctr"/>
            <a:r>
              <a:rPr lang="fr-FR" sz="1200" b="1" dirty="0">
                <a:solidFill>
                  <a:schemeClr val="bg1"/>
                </a:solidFill>
              </a:rPr>
              <a:t>Salariés du régime général, les marins, les clercs et employés de notaire, les travailleurs indépendants, auto-entrepreneurs et agents contractuels de la fonction publique. </a:t>
            </a:r>
          </a:p>
          <a:p>
            <a:pPr algn="ctr"/>
            <a:r>
              <a:rPr lang="fr-FR" sz="1200" b="1" dirty="0">
                <a:solidFill>
                  <a:schemeClr val="bg1"/>
                </a:solidFill>
              </a:rPr>
              <a:t>Ne concerne pas les autres régimes spéciaux, notamment les agents de la fonction publique, ou la MSA (assurés du régime agricole). </a:t>
            </a:r>
          </a:p>
          <a:p>
            <a:pPr algn="ctr"/>
            <a:endParaRPr lang="fr-FR" sz="1200" b="1" dirty="0">
              <a:solidFill>
                <a:schemeClr val="bg1"/>
              </a:solidFill>
            </a:endParaRPr>
          </a:p>
        </p:txBody>
      </p:sp>
      <p:sp>
        <p:nvSpPr>
          <p:cNvPr id="11" name="ZoneTexte 10"/>
          <p:cNvSpPr txBox="1"/>
          <p:nvPr/>
        </p:nvSpPr>
        <p:spPr>
          <a:xfrm>
            <a:off x="179512" y="1196752"/>
            <a:ext cx="1648208" cy="369332"/>
          </a:xfrm>
          <a:prstGeom prst="rect">
            <a:avLst/>
          </a:prstGeom>
          <a:noFill/>
        </p:spPr>
        <p:txBody>
          <a:bodyPr wrap="none" rtlCol="0">
            <a:spAutoFit/>
          </a:bodyPr>
          <a:lstStyle/>
          <a:p>
            <a:r>
              <a:rPr lang="fr-FR" dirty="0"/>
              <a:t>Dans quel but ?</a:t>
            </a:r>
          </a:p>
        </p:txBody>
      </p:sp>
      <p:sp>
        <p:nvSpPr>
          <p:cNvPr id="12" name="ZoneTexte 11"/>
          <p:cNvSpPr txBox="1"/>
          <p:nvPr/>
        </p:nvSpPr>
        <p:spPr>
          <a:xfrm>
            <a:off x="107504" y="2339588"/>
            <a:ext cx="1961884" cy="369332"/>
          </a:xfrm>
          <a:prstGeom prst="rect">
            <a:avLst/>
          </a:prstGeom>
          <a:noFill/>
        </p:spPr>
        <p:txBody>
          <a:bodyPr wrap="none" rtlCol="0">
            <a:spAutoFit/>
          </a:bodyPr>
          <a:lstStyle/>
          <a:p>
            <a:r>
              <a:rPr lang="fr-FR" dirty="0"/>
              <a:t>Quelles situations?</a:t>
            </a:r>
          </a:p>
        </p:txBody>
      </p:sp>
      <p:sp>
        <p:nvSpPr>
          <p:cNvPr id="14" name="Rectangle à coins arrondis 13"/>
          <p:cNvSpPr/>
          <p:nvPr/>
        </p:nvSpPr>
        <p:spPr>
          <a:xfrm>
            <a:off x="5345144" y="2021502"/>
            <a:ext cx="3475328" cy="975450"/>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solidFill>
                  <a:schemeClr val="bg1"/>
                </a:solidFill>
              </a:rPr>
              <a:t>2 – Salariés  dont l’état de santé conduit à les considérer comme présentant un risque de développer une forme sévère de la maladie*</a:t>
            </a:r>
          </a:p>
        </p:txBody>
      </p:sp>
      <p:sp>
        <p:nvSpPr>
          <p:cNvPr id="15" name="ZoneTexte 14"/>
          <p:cNvSpPr txBox="1"/>
          <p:nvPr/>
        </p:nvSpPr>
        <p:spPr>
          <a:xfrm>
            <a:off x="329574" y="3707740"/>
            <a:ext cx="1218090" cy="369332"/>
          </a:xfrm>
          <a:prstGeom prst="rect">
            <a:avLst/>
          </a:prstGeom>
          <a:noFill/>
        </p:spPr>
        <p:txBody>
          <a:bodyPr wrap="none" rtlCol="0">
            <a:spAutoFit/>
          </a:bodyPr>
          <a:lstStyle/>
          <a:p>
            <a:r>
              <a:rPr lang="fr-FR" dirty="0"/>
              <a:t>Comment?</a:t>
            </a:r>
          </a:p>
        </p:txBody>
      </p:sp>
      <p:sp>
        <p:nvSpPr>
          <p:cNvPr id="16" name="Rectangle à coins arrondis 15"/>
          <p:cNvSpPr/>
          <p:nvPr/>
        </p:nvSpPr>
        <p:spPr>
          <a:xfrm>
            <a:off x="1994008" y="3526604"/>
            <a:ext cx="3177825" cy="67427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rPr>
              <a:t>L’employeur déclare sur le </a:t>
            </a:r>
            <a:r>
              <a:rPr lang="fr-FR" sz="1400" b="1" dirty="0" err="1">
                <a:solidFill>
                  <a:schemeClr val="bg1"/>
                </a:solidFill>
              </a:rPr>
              <a:t>téléservice</a:t>
            </a:r>
            <a:r>
              <a:rPr lang="fr-FR" sz="1400" b="1" dirty="0">
                <a:solidFill>
                  <a:schemeClr val="bg1"/>
                </a:solidFill>
              </a:rPr>
              <a:t>.</a:t>
            </a:r>
          </a:p>
        </p:txBody>
      </p:sp>
      <p:sp>
        <p:nvSpPr>
          <p:cNvPr id="17" name="ZoneTexte 16"/>
          <p:cNvSpPr txBox="1"/>
          <p:nvPr/>
        </p:nvSpPr>
        <p:spPr>
          <a:xfrm>
            <a:off x="323528" y="4942909"/>
            <a:ext cx="1304844" cy="646331"/>
          </a:xfrm>
          <a:prstGeom prst="rect">
            <a:avLst/>
          </a:prstGeom>
          <a:noFill/>
        </p:spPr>
        <p:txBody>
          <a:bodyPr wrap="none" rtlCol="0">
            <a:spAutoFit/>
          </a:bodyPr>
          <a:lstStyle/>
          <a:p>
            <a:pPr algn="ctr"/>
            <a:r>
              <a:rPr lang="fr-FR" dirty="0"/>
              <a:t>Régimes </a:t>
            </a:r>
          </a:p>
          <a:p>
            <a:pPr algn="ctr"/>
            <a:r>
              <a:rPr lang="fr-FR" dirty="0"/>
              <a:t>concernés ?</a:t>
            </a:r>
          </a:p>
        </p:txBody>
      </p:sp>
      <p:sp>
        <p:nvSpPr>
          <p:cNvPr id="18" name="ZoneTexte 17"/>
          <p:cNvSpPr txBox="1"/>
          <p:nvPr/>
        </p:nvSpPr>
        <p:spPr>
          <a:xfrm>
            <a:off x="1547664" y="5932929"/>
            <a:ext cx="7731974" cy="1003352"/>
          </a:xfrm>
          <a:prstGeom prst="rect">
            <a:avLst/>
          </a:prstGeom>
          <a:noFill/>
        </p:spPr>
        <p:txBody>
          <a:bodyPr wrap="square" rtlCol="0">
            <a:spAutoFit/>
          </a:bodyPr>
          <a:lstStyle/>
          <a:p>
            <a:r>
              <a:rPr lang="fr-FR" sz="1100" dirty="0">
                <a:hlinkClick r:id="rId2"/>
              </a:rPr>
              <a:t>https://www.ameli.fr/assure/actualites/covid-19-extension-du-teleservice-declareamelifr-aux-personnes-risque-eleve</a:t>
            </a:r>
            <a:endParaRPr lang="fr-FR" sz="1100" dirty="0"/>
          </a:p>
          <a:p>
            <a:endParaRPr lang="fr-FR" sz="1100" dirty="0"/>
          </a:p>
          <a:p>
            <a:pPr lvl="0">
              <a:lnSpc>
                <a:spcPct val="115000"/>
              </a:lnSpc>
              <a:spcBef>
                <a:spcPts val="600"/>
              </a:spcBef>
            </a:pPr>
            <a:r>
              <a:rPr lang="fr-FR" sz="1000" dirty="0"/>
              <a:t>*</a:t>
            </a:r>
            <a:r>
              <a:rPr lang="fr-FR" sz="1400" i="1" dirty="0">
                <a:solidFill>
                  <a:prstClr val="black"/>
                </a:solidFill>
                <a:ea typeface="Calibri"/>
                <a:cs typeface="Times New Roman"/>
              </a:rPr>
              <a:t>Si personne à risque (grossesse 3</a:t>
            </a:r>
            <a:r>
              <a:rPr lang="fr-FR" sz="1400" i="1" baseline="30000" dirty="0">
                <a:solidFill>
                  <a:prstClr val="black"/>
                </a:solidFill>
                <a:ea typeface="Calibri"/>
                <a:cs typeface="Times New Roman"/>
              </a:rPr>
              <a:t>ème</a:t>
            </a:r>
            <a:r>
              <a:rPr lang="fr-FR" sz="1400" i="1" dirty="0">
                <a:solidFill>
                  <a:prstClr val="black"/>
                </a:solidFill>
                <a:ea typeface="Calibri"/>
                <a:cs typeface="Times New Roman"/>
              </a:rPr>
              <a:t> trimestre ou ALD (pathologie à risque listées par le HCSP) : </a:t>
            </a:r>
          </a:p>
          <a:p>
            <a:pPr lvl="0">
              <a:lnSpc>
                <a:spcPct val="115000"/>
              </a:lnSpc>
              <a:spcAft>
                <a:spcPts val="1000"/>
              </a:spcAft>
            </a:pPr>
            <a:r>
              <a:rPr lang="fr-FR" sz="1400" i="1" dirty="0">
                <a:solidFill>
                  <a:prstClr val="black"/>
                </a:solidFill>
                <a:ea typeface="Calibri"/>
                <a:cs typeface="Times New Roman"/>
              </a:rPr>
              <a:t>utiliser le premier onglet du </a:t>
            </a:r>
            <a:r>
              <a:rPr lang="fr-FR" sz="1400" i="1" dirty="0" err="1">
                <a:solidFill>
                  <a:prstClr val="black"/>
                </a:solidFill>
                <a:ea typeface="Calibri"/>
                <a:cs typeface="Times New Roman"/>
              </a:rPr>
              <a:t>téléservice</a:t>
            </a:r>
            <a:r>
              <a:rPr lang="fr-FR" sz="1400" i="1" dirty="0">
                <a:solidFill>
                  <a:prstClr val="black"/>
                </a:solidFill>
                <a:ea typeface="Calibri"/>
                <a:cs typeface="Times New Roman"/>
              </a:rPr>
              <a:t> en cas de maladie</a:t>
            </a:r>
            <a:endParaRPr lang="fr-FR" sz="1100" i="1" dirty="0"/>
          </a:p>
        </p:txBody>
      </p:sp>
      <p:pic>
        <p:nvPicPr>
          <p:cNvPr id="19" name="Picture 2" descr="\\w11900100ahf\service_marketing$\restreint\Bureautique\Communication\logos\logo CPAM 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82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C</a:t>
            </a:r>
            <a:r>
              <a:rPr lang="fr-FR" dirty="0">
                <a:solidFill>
                  <a:schemeClr val="tx1">
                    <a:lumMod val="75000"/>
                    <a:lumOff val="25000"/>
                  </a:schemeClr>
                </a:solidFill>
              </a:rPr>
              <a:t>ontacter la CPAM 90 (assurés sociaux)</a:t>
            </a:r>
          </a:p>
        </p:txBody>
      </p:sp>
      <p:sp>
        <p:nvSpPr>
          <p:cNvPr id="3" name="ZoneTexte 2"/>
          <p:cNvSpPr txBox="1"/>
          <p:nvPr/>
        </p:nvSpPr>
        <p:spPr>
          <a:xfrm>
            <a:off x="1237285" y="1212188"/>
            <a:ext cx="7906715" cy="5201424"/>
          </a:xfrm>
          <a:prstGeom prst="rect">
            <a:avLst/>
          </a:prstGeom>
          <a:noFill/>
        </p:spPr>
        <p:txBody>
          <a:bodyPr wrap="square" rtlCol="0">
            <a:spAutoFit/>
          </a:bodyPr>
          <a:lstStyle/>
          <a:p>
            <a:r>
              <a:rPr lang="fr-FR" b="1" dirty="0">
                <a:solidFill>
                  <a:schemeClr val="tx1">
                    <a:lumMod val="75000"/>
                    <a:lumOff val="25000"/>
                  </a:schemeClr>
                </a:solidFill>
              </a:rPr>
              <a:t>Accueil de la CPAM du Territoire-de-Belfort : fermé</a:t>
            </a:r>
          </a:p>
          <a:p>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3646 : OUVERT, à utiliser pour des questions </a:t>
            </a:r>
            <a:r>
              <a:rPr lang="fr-FR" b="1" u="sng" dirty="0">
                <a:solidFill>
                  <a:schemeClr val="tx1">
                    <a:lumMod val="75000"/>
                    <a:lumOff val="25000"/>
                  </a:schemeClr>
                </a:solidFill>
              </a:rPr>
              <a:t>urgentes</a:t>
            </a:r>
            <a:r>
              <a:rPr lang="fr-FR" b="1" dirty="0">
                <a:solidFill>
                  <a:schemeClr val="tx1">
                    <a:lumMod val="75000"/>
                    <a:lumOff val="25000"/>
                  </a:schemeClr>
                </a:solidFill>
              </a:rPr>
              <a:t> uniquement.</a:t>
            </a:r>
          </a:p>
          <a:p>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Email : canal à privilégier, il est disponible via le compte </a:t>
            </a:r>
            <a:r>
              <a:rPr lang="fr-FR" b="1" dirty="0" err="1">
                <a:solidFill>
                  <a:schemeClr val="tx1">
                    <a:lumMod val="75000"/>
                    <a:lumOff val="25000"/>
                  </a:schemeClr>
                </a:solidFill>
              </a:rPr>
              <a:t>ameli</a:t>
            </a:r>
            <a:r>
              <a:rPr lang="fr-FR" b="1" dirty="0">
                <a:solidFill>
                  <a:schemeClr val="tx1">
                    <a:lumMod val="75000"/>
                    <a:lumOff val="25000"/>
                  </a:schemeClr>
                </a:solidFill>
              </a:rPr>
              <a:t>.</a:t>
            </a:r>
          </a:p>
          <a:p>
            <a:r>
              <a:rPr lang="fr-FR" b="1" dirty="0">
                <a:solidFill>
                  <a:schemeClr val="tx1">
                    <a:lumMod val="75000"/>
                    <a:lumOff val="25000"/>
                  </a:schemeClr>
                </a:solidFill>
              </a:rPr>
              <a:t>Le </a:t>
            </a:r>
            <a:r>
              <a:rPr lang="fr-FR" b="1" dirty="0" err="1">
                <a:solidFill>
                  <a:schemeClr val="tx1">
                    <a:lumMod val="75000"/>
                    <a:lumOff val="25000"/>
                  </a:schemeClr>
                </a:solidFill>
              </a:rPr>
              <a:t>Chatbot</a:t>
            </a:r>
            <a:r>
              <a:rPr lang="fr-FR" b="1" dirty="0">
                <a:solidFill>
                  <a:schemeClr val="tx1">
                    <a:lumMod val="75000"/>
                    <a:lumOff val="25000"/>
                  </a:schemeClr>
                </a:solidFill>
              </a:rPr>
              <a:t> peut répondre aux questions les plus fréquentes.</a:t>
            </a:r>
          </a:p>
          <a:p>
            <a:r>
              <a:rPr lang="fr-FR" b="1" dirty="0">
                <a:solidFill>
                  <a:schemeClr val="tx1">
                    <a:lumMod val="75000"/>
                    <a:lumOff val="25000"/>
                  </a:schemeClr>
                </a:solidFill>
              </a:rPr>
              <a:t>Pour les demandes particulières et urgentes sur la gestion des droits des assurés : </a:t>
            </a:r>
            <a:r>
              <a:rPr lang="fr-FR" sz="1400" b="1" dirty="0">
                <a:solidFill>
                  <a:schemeClr val="tx1">
                    <a:lumMod val="75000"/>
                    <a:lumOff val="25000"/>
                  </a:schemeClr>
                </a:solidFill>
                <a:hlinkClick r:id="rId2"/>
              </a:rPr>
              <a:t>referentcpam.cpam-belfort@assurance-maladie.fr</a:t>
            </a:r>
            <a:endParaRPr lang="fr-FR" sz="1400"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Courrier papier  : traitement normal</a:t>
            </a:r>
          </a:p>
          <a:p>
            <a:endParaRPr lang="fr-FR" sz="1000" b="1" dirty="0">
              <a:solidFill>
                <a:schemeClr val="tx1">
                  <a:lumMod val="75000"/>
                  <a:lumOff val="25000"/>
                </a:schemeClr>
              </a:solidFill>
            </a:endParaRPr>
          </a:p>
          <a:p>
            <a:pPr algn="just"/>
            <a:r>
              <a:rPr lang="fr-FR" b="1" dirty="0">
                <a:solidFill>
                  <a:schemeClr val="tx1">
                    <a:lumMod val="75000"/>
                    <a:lumOff val="25000"/>
                  </a:schemeClr>
                </a:solidFill>
              </a:rPr>
              <a:t>Dépôt dans nos boîtes aux lettres (drive et devant l’entrée principale) : elles sont relevées chaque jour</a:t>
            </a:r>
          </a:p>
          <a:p>
            <a:pPr algn="just"/>
            <a:r>
              <a:rPr lang="fr-FR" sz="1600" dirty="0">
                <a:solidFill>
                  <a:schemeClr val="tx1">
                    <a:lumMod val="75000"/>
                    <a:lumOff val="25000"/>
                  </a:schemeClr>
                </a:solidFill>
              </a:rPr>
              <a:t>        </a:t>
            </a:r>
            <a:endParaRPr lang="fr-FR"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8</a:t>
            </a:fld>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235" y="908720"/>
            <a:ext cx="1073053" cy="1073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75" y="2109137"/>
            <a:ext cx="934616" cy="938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922" y="3428999"/>
            <a:ext cx="950269" cy="950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680" y="4941168"/>
            <a:ext cx="1100511" cy="100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w11900100ahf\service_marketing$\restreint\Bureautique\Communication\logos\logo CPAM 9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01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normAutofit fontScale="90000"/>
          </a:bodyPr>
          <a:lstStyle/>
          <a:p>
            <a:r>
              <a:rPr lang="fr-FR" dirty="0">
                <a:solidFill>
                  <a:schemeClr val="tx1">
                    <a:lumMod val="75000"/>
                    <a:lumOff val="25000"/>
                  </a:schemeClr>
                </a:solidFill>
              </a:rPr>
              <a:t>Le compte </a:t>
            </a:r>
            <a:r>
              <a:rPr lang="fr-FR" dirty="0" err="1">
                <a:solidFill>
                  <a:schemeClr val="tx1">
                    <a:lumMod val="75000"/>
                    <a:lumOff val="25000"/>
                  </a:schemeClr>
                </a:solidFill>
              </a:rPr>
              <a:t>am</a:t>
            </a:r>
            <a:r>
              <a:rPr lang="fr-FR" dirty="0" err="1"/>
              <a:t>e</a:t>
            </a:r>
            <a:r>
              <a:rPr lang="fr-FR" dirty="0" err="1">
                <a:solidFill>
                  <a:schemeClr val="tx1">
                    <a:lumMod val="75000"/>
                    <a:lumOff val="25000"/>
                  </a:schemeClr>
                </a:solidFill>
              </a:rPr>
              <a:t>li</a:t>
            </a:r>
            <a:r>
              <a:rPr lang="fr-FR" dirty="0">
                <a:solidFill>
                  <a:schemeClr val="tx1">
                    <a:lumMod val="75000"/>
                    <a:lumOff val="25000"/>
                  </a:schemeClr>
                </a:solidFill>
              </a:rPr>
              <a:t>, un moyen rapide de s’informer </a:t>
            </a:r>
            <a:br>
              <a:rPr lang="fr-FR" dirty="0">
                <a:solidFill>
                  <a:schemeClr val="tx1">
                    <a:lumMod val="75000"/>
                    <a:lumOff val="25000"/>
                  </a:schemeClr>
                </a:solidFill>
              </a:rPr>
            </a:br>
            <a:r>
              <a:rPr lang="fr-FR" dirty="0">
                <a:solidFill>
                  <a:schemeClr val="tx1">
                    <a:lumMod val="75000"/>
                    <a:lumOff val="25000"/>
                  </a:schemeClr>
                </a:solidFill>
              </a:rPr>
              <a:t>ou de réaliser des démarches en ligne</a:t>
            </a:r>
          </a:p>
        </p:txBody>
      </p:sp>
      <p:sp>
        <p:nvSpPr>
          <p:cNvPr id="3" name="ZoneTexte 2"/>
          <p:cNvSpPr txBox="1"/>
          <p:nvPr/>
        </p:nvSpPr>
        <p:spPr>
          <a:xfrm>
            <a:off x="3851920" y="2379652"/>
            <a:ext cx="4608512" cy="3046988"/>
          </a:xfrm>
          <a:prstGeom prst="rect">
            <a:avLst/>
          </a:prstGeom>
          <a:noFill/>
        </p:spPr>
        <p:txBody>
          <a:bodyPr wrap="square" rtlCol="0">
            <a:spAutoFit/>
          </a:bodyPr>
          <a:lstStyle/>
          <a:p>
            <a:pPr algn="ctr"/>
            <a:r>
              <a:rPr lang="fr-FR" sz="1600" b="1" dirty="0"/>
              <a:t>Le compte </a:t>
            </a:r>
            <a:r>
              <a:rPr lang="fr-FR" sz="1600" b="1" dirty="0" err="1"/>
              <a:t>ameli</a:t>
            </a:r>
            <a:r>
              <a:rPr lang="fr-FR" sz="1600" b="1" dirty="0"/>
              <a:t> permet d’effectuer les démarches les plus courantes :</a:t>
            </a:r>
          </a:p>
          <a:p>
            <a:pPr marL="285750" indent="-285750" algn="ctr">
              <a:buFontTx/>
              <a:buChar char="-"/>
            </a:pPr>
            <a:r>
              <a:rPr lang="fr-FR" sz="1600" dirty="0"/>
              <a:t>Suivre ses remboursements, </a:t>
            </a:r>
          </a:p>
          <a:p>
            <a:pPr marL="285750" indent="-285750" algn="ctr">
              <a:buFontTx/>
              <a:buChar char="-"/>
            </a:pPr>
            <a:r>
              <a:rPr lang="fr-FR" sz="1600" dirty="0"/>
              <a:t>Obtenir une attestation de droits ou un relevé d’indemnités journalières, </a:t>
            </a:r>
          </a:p>
          <a:p>
            <a:pPr marL="285750" indent="-285750" algn="ctr">
              <a:buFontTx/>
              <a:buChar char="-"/>
            </a:pPr>
            <a:r>
              <a:rPr lang="fr-FR" sz="1600" dirty="0"/>
              <a:t>Actualiser une information personnelle (téléphone, coordonnées bancaires…),</a:t>
            </a:r>
          </a:p>
          <a:p>
            <a:pPr marL="285750" indent="-285750" algn="ctr">
              <a:buFontTx/>
              <a:buChar char="-"/>
            </a:pPr>
            <a:r>
              <a:rPr lang="fr-FR" sz="1600" dirty="0"/>
              <a:t>Demander la Complémentaire santé solidaire. </a:t>
            </a:r>
          </a:p>
          <a:p>
            <a:pPr algn="ctr"/>
            <a:endParaRPr lang="fr-FR" sz="1600" dirty="0"/>
          </a:p>
          <a:p>
            <a:pPr algn="ctr"/>
            <a:r>
              <a:rPr lang="fr-FR" sz="1600" b="1" dirty="0"/>
              <a:t>Il permet également d’interroger notre </a:t>
            </a:r>
            <a:r>
              <a:rPr lang="fr-FR" sz="1600" b="1" dirty="0" err="1"/>
              <a:t>Chatbot</a:t>
            </a:r>
            <a:r>
              <a:rPr lang="fr-FR" sz="1600" b="1" dirty="0"/>
              <a:t> ou de contacter nos services par email. </a:t>
            </a:r>
          </a:p>
          <a:p>
            <a:pPr algn="ctr"/>
            <a:endParaRPr lang="fr-FR" sz="1600" b="1" dirty="0"/>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9</a:t>
            </a:fld>
            <a:endParaRPr lang="fr-FR" dirty="0"/>
          </a:p>
        </p:txBody>
      </p:sp>
      <p:sp>
        <p:nvSpPr>
          <p:cNvPr id="4" name="ZoneTexte 3"/>
          <p:cNvSpPr txBox="1"/>
          <p:nvPr/>
        </p:nvSpPr>
        <p:spPr>
          <a:xfrm>
            <a:off x="539552" y="2488828"/>
            <a:ext cx="2592288" cy="2308324"/>
          </a:xfrm>
          <a:prstGeom prst="rect">
            <a:avLst/>
          </a:prstGeom>
          <a:noFill/>
        </p:spPr>
        <p:txBody>
          <a:bodyPr wrap="square" rtlCol="0">
            <a:spAutoFit/>
          </a:bodyPr>
          <a:lstStyle/>
          <a:p>
            <a:pPr algn="ctr"/>
            <a:r>
              <a:rPr lang="fr-FR" sz="1600" b="1" dirty="0"/>
              <a:t>Il est facile et rapide de créer son compte personnel sur </a:t>
            </a:r>
            <a:r>
              <a:rPr lang="fr-FR" sz="1600" b="1" dirty="0" err="1"/>
              <a:t>ameli</a:t>
            </a:r>
            <a:r>
              <a:rPr lang="fr-FR" sz="1600" dirty="0"/>
              <a:t>, dès lors que sa carte Vitale est bien à jour et avec ses coordonnées bancaires sous la main. </a:t>
            </a:r>
          </a:p>
          <a:p>
            <a:pPr algn="ctr"/>
            <a:endParaRPr lang="fr-FR" sz="1600" dirty="0"/>
          </a:p>
          <a:p>
            <a:pPr algn="ctr"/>
            <a:r>
              <a:rPr lang="fr-FR" sz="1600" dirty="0"/>
              <a:t>Autre possibilité : via France </a:t>
            </a:r>
            <a:r>
              <a:rPr lang="fr-FR" sz="1600" dirty="0" err="1"/>
              <a:t>Connect</a:t>
            </a:r>
            <a:r>
              <a:rPr lang="fr-FR" sz="1600" dirty="0"/>
              <a:t>.</a:t>
            </a:r>
          </a:p>
        </p:txBody>
      </p:sp>
      <p:sp>
        <p:nvSpPr>
          <p:cNvPr id="5" name="Rectangle à coins arrondis 4"/>
          <p:cNvSpPr/>
          <p:nvPr/>
        </p:nvSpPr>
        <p:spPr>
          <a:xfrm>
            <a:off x="935596" y="1333845"/>
            <a:ext cx="1800200" cy="936104"/>
          </a:xfrm>
          <a:prstGeom prst="wedgeRoundRect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Ouverture  d‘un compte </a:t>
            </a:r>
            <a:r>
              <a:rPr lang="fr-FR" b="1" dirty="0" err="1"/>
              <a:t>ameli</a:t>
            </a:r>
            <a:endParaRPr lang="fr-FR" b="1" dirty="0"/>
          </a:p>
        </p:txBody>
      </p:sp>
      <p:sp>
        <p:nvSpPr>
          <p:cNvPr id="11" name="Rectangle à coins arrondis 10"/>
          <p:cNvSpPr/>
          <p:nvPr/>
        </p:nvSpPr>
        <p:spPr>
          <a:xfrm>
            <a:off x="5256076" y="1194062"/>
            <a:ext cx="1800200" cy="936104"/>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Que permet le compte </a:t>
            </a:r>
            <a:r>
              <a:rPr lang="fr-FR" b="1" dirty="0" err="1"/>
              <a:t>ameli</a:t>
            </a:r>
            <a:r>
              <a:rPr lang="fr-FR" b="1" dirty="0"/>
              <a:t> ?</a:t>
            </a:r>
          </a:p>
        </p:txBody>
      </p:sp>
      <p:pic>
        <p:nvPicPr>
          <p:cNvPr id="1026" name="Picture 2" descr="\\w11900100ahf\service_marketing$\restreint\Bureautique\Communication\logos\logo CPAM 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938"/>
            <a:ext cx="15335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7364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5981</TotalTime>
  <Words>1341</Words>
  <Application>Microsoft Office PowerPoint</Application>
  <PresentationFormat>Affichage à l'écran (4:3)</PresentationFormat>
  <Paragraphs>141</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Wingdings</vt:lpstr>
      <vt:lpstr>Wingdings 3</vt:lpstr>
      <vt:lpstr>Thème Office</vt:lpstr>
      <vt:lpstr>Droits et prestations de l’Assurance Maladie à compter du 12 mars 2020</vt:lpstr>
      <vt:lpstr>Affiliation, ouverture de droits, ALD</vt:lpstr>
      <vt:lpstr>Complémentaire santé solidaire</vt:lpstr>
      <vt:lpstr>AME et soins urgents</vt:lpstr>
      <vt:lpstr>Autres</vt:lpstr>
      <vt:lpstr>Accès aux soins</vt:lpstr>
      <vt:lpstr>https://declare.ameli.fr</vt:lpstr>
      <vt:lpstr>Contacter la CPAM 90 (assurés sociaux)</vt:lpstr>
      <vt:lpstr>Le compte ameli, un moyen rapide de s’informer  ou de réaliser des démarches en ligne</vt:lpstr>
    </vt:vector>
  </TitlesOfParts>
  <Company>CNAMTS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BONIFACE-57080</dc:creator>
  <cp:lastModifiedBy>Jacky</cp:lastModifiedBy>
  <cp:revision>413</cp:revision>
  <cp:lastPrinted>2020-03-27T10:28:18Z</cp:lastPrinted>
  <dcterms:created xsi:type="dcterms:W3CDTF">2015-10-21T16:53:56Z</dcterms:created>
  <dcterms:modified xsi:type="dcterms:W3CDTF">2020-04-02T13:15:44Z</dcterms:modified>
</cp:coreProperties>
</file>